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72" r:id="rId4"/>
    <p:sldId id="282" r:id="rId5"/>
    <p:sldId id="273" r:id="rId6"/>
    <p:sldId id="274" r:id="rId7"/>
    <p:sldId id="275" r:id="rId8"/>
    <p:sldId id="276" r:id="rId9"/>
    <p:sldId id="277" r:id="rId10"/>
    <p:sldId id="278" r:id="rId11"/>
    <p:sldId id="279" r:id="rId12"/>
    <p:sldId id="281" r:id="rId13"/>
    <p:sldId id="27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366C"/>
    <a:srgbClr val="D8272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9"/>
    <p:restoredTop sz="96058"/>
  </p:normalViewPr>
  <p:slideViewPr>
    <p:cSldViewPr snapToGrid="0" snapToObjects="1">
      <p:cViewPr varScale="1">
        <p:scale>
          <a:sx n="92" d="100"/>
          <a:sy n="92" d="100"/>
        </p:scale>
        <p:origin x="178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7" name="Rectangle">
            <a:extLst>
              <a:ext uri="{FF2B5EF4-FFF2-40B4-BE49-F238E27FC236}">
                <a16:creationId xmlns:a16="http://schemas.microsoft.com/office/drawing/2014/main" id="{571A8832-10D5-4899-A8A8-7E4CBBBFD567}"/>
              </a:ext>
            </a:extLst>
          </p:cNvPr>
          <p:cNvSpPr/>
          <p:nvPr userDrawn="1"/>
        </p:nvSpPr>
        <p:spPr>
          <a:xfrm>
            <a:off x="0" y="3296683"/>
            <a:ext cx="9144000" cy="3561007"/>
          </a:xfrm>
          <a:prstGeom prst="rect">
            <a:avLst/>
          </a:prstGeom>
          <a:solidFill>
            <a:srgbClr val="1E366C"/>
          </a:solidFill>
          <a:ln w="12700">
            <a:miter lim="400000"/>
          </a:ln>
          <a:effectLst>
            <a:outerShdw blurRad="38100" dist="25400" dir="5400000" rotWithShape="0">
              <a:srgbClr val="000000">
                <a:alpha val="50000"/>
              </a:srgbClr>
            </a:outerShdw>
          </a:effectLst>
        </p:spPr>
        <p:txBody>
          <a:bodyPr lIns="50801" tIns="50801" rIns="50801" bIns="50801" anchor="ctr"/>
          <a:lstStyle/>
          <a:p>
            <a:pPr algn="l">
              <a:defRPr sz="2400">
                <a:solidFill>
                  <a:srgbClr val="FFFFFF"/>
                </a:solidFill>
              </a:defRPr>
            </a:pPr>
            <a:endParaRPr sz="2400"/>
          </a:p>
        </p:txBody>
      </p:sp>
      <p:sp>
        <p:nvSpPr>
          <p:cNvPr id="2" name="Title 1">
            <a:extLst>
              <a:ext uri="{FF2B5EF4-FFF2-40B4-BE49-F238E27FC236}">
                <a16:creationId xmlns:a16="http://schemas.microsoft.com/office/drawing/2014/main" id="{FFFD859B-B681-1478-9F2F-7FCAB0AA4454}"/>
              </a:ext>
            </a:extLst>
          </p:cNvPr>
          <p:cNvSpPr>
            <a:spLocks noGrp="1"/>
          </p:cNvSpPr>
          <p:nvPr>
            <p:ph type="ctrTitle" hasCustomPrompt="1"/>
          </p:nvPr>
        </p:nvSpPr>
        <p:spPr>
          <a:xfrm>
            <a:off x="1068947" y="3601956"/>
            <a:ext cx="7006106" cy="1139059"/>
          </a:xfrm>
        </p:spPr>
        <p:txBody>
          <a:bodyPr anchor="b">
            <a:normAutofit/>
          </a:bodyPr>
          <a:lstStyle>
            <a:lvl1pPr algn="ctr">
              <a:defRPr sz="3600">
                <a:solidFill>
                  <a:schemeClr val="bg1"/>
                </a:solidFill>
                <a:latin typeface="League Spartan" pitchFamily="2" charset="77"/>
              </a:defRPr>
            </a:lvl1pPr>
          </a:lstStyle>
          <a:p>
            <a:r>
              <a:rPr lang="en-US" dirty="0"/>
              <a:t>Click to edit title</a:t>
            </a:r>
          </a:p>
        </p:txBody>
      </p:sp>
      <p:sp>
        <p:nvSpPr>
          <p:cNvPr id="3" name="Subtitle 2">
            <a:extLst>
              <a:ext uri="{FF2B5EF4-FFF2-40B4-BE49-F238E27FC236}">
                <a16:creationId xmlns:a16="http://schemas.microsoft.com/office/drawing/2014/main" id="{CD28C9F6-CD05-1D47-44B4-A5ABFB41734F}"/>
              </a:ext>
            </a:extLst>
          </p:cNvPr>
          <p:cNvSpPr>
            <a:spLocks noGrp="1"/>
          </p:cNvSpPr>
          <p:nvPr>
            <p:ph type="subTitle" idx="1" hasCustomPrompt="1"/>
          </p:nvPr>
        </p:nvSpPr>
        <p:spPr>
          <a:xfrm>
            <a:off x="1143000" y="5613303"/>
            <a:ext cx="6858000" cy="710571"/>
          </a:xfrm>
        </p:spPr>
        <p:txBody>
          <a:bodyPr/>
          <a:lstStyle>
            <a:lvl1pPr marL="0" indent="0" algn="ctr">
              <a:buNone/>
              <a:defRPr sz="1800">
                <a:solidFill>
                  <a:schemeClr val="bg1"/>
                </a:solidFill>
                <a:latin typeface="Source Sans Pro" panose="020B0503030403020204" pitchFamily="34" charset="77"/>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subtitle</a:t>
            </a:r>
          </a:p>
        </p:txBody>
      </p:sp>
      <p:sp>
        <p:nvSpPr>
          <p:cNvPr id="12" name="Line">
            <a:extLst>
              <a:ext uri="{FF2B5EF4-FFF2-40B4-BE49-F238E27FC236}">
                <a16:creationId xmlns:a16="http://schemas.microsoft.com/office/drawing/2014/main" id="{BEE9F13F-3AE4-72A9-7B2F-D418E6F05312}"/>
              </a:ext>
            </a:extLst>
          </p:cNvPr>
          <p:cNvSpPr/>
          <p:nvPr userDrawn="1"/>
        </p:nvSpPr>
        <p:spPr>
          <a:xfrm>
            <a:off x="2063815" y="5227330"/>
            <a:ext cx="5016370" cy="8649"/>
          </a:xfrm>
          <a:prstGeom prst="line">
            <a:avLst/>
          </a:prstGeom>
          <a:ln w="12700">
            <a:solidFill>
              <a:srgbClr val="FFFFFF"/>
            </a:solidFill>
            <a:miter lim="400000"/>
          </a:ln>
        </p:spPr>
        <p:txBody>
          <a:bodyPr lIns="50801" tIns="50801" rIns="50801" bIns="50801" anchor="ctr"/>
          <a:lstStyle/>
          <a:p>
            <a:pPr>
              <a:defRPr sz="2400"/>
            </a:pPr>
            <a:endParaRPr sz="2400"/>
          </a:p>
        </p:txBody>
      </p:sp>
      <p:grpSp>
        <p:nvGrpSpPr>
          <p:cNvPr id="9" name="Group 8">
            <a:extLst>
              <a:ext uri="{FF2B5EF4-FFF2-40B4-BE49-F238E27FC236}">
                <a16:creationId xmlns:a16="http://schemas.microsoft.com/office/drawing/2014/main" id="{22F3D29E-7D8F-704F-75F9-C697F4C7BEA1}"/>
              </a:ext>
            </a:extLst>
          </p:cNvPr>
          <p:cNvGrpSpPr/>
          <p:nvPr userDrawn="1"/>
        </p:nvGrpSpPr>
        <p:grpSpPr>
          <a:xfrm>
            <a:off x="699998" y="950997"/>
            <a:ext cx="7847035" cy="1605201"/>
            <a:chOff x="699998" y="950997"/>
            <a:chExt cx="7847035" cy="1605201"/>
          </a:xfrm>
        </p:grpSpPr>
        <p:pic>
          <p:nvPicPr>
            <p:cNvPr id="5" name="ASC_primary_type.png" descr="ASC_primary_type.png">
              <a:extLst>
                <a:ext uri="{FF2B5EF4-FFF2-40B4-BE49-F238E27FC236}">
                  <a16:creationId xmlns:a16="http://schemas.microsoft.com/office/drawing/2014/main" id="{3F5B7AD8-6A2D-A5F0-5D72-C4E11AF28EDE}"/>
                </a:ext>
              </a:extLst>
            </p:cNvPr>
            <p:cNvPicPr>
              <a:picLocks noChangeAspect="1"/>
            </p:cNvPicPr>
            <p:nvPr userDrawn="1"/>
          </p:nvPicPr>
          <p:blipFill>
            <a:blip r:embed="rId2"/>
            <a:stretch>
              <a:fillRect/>
            </a:stretch>
          </p:blipFill>
          <p:spPr>
            <a:xfrm>
              <a:off x="4926016" y="1078820"/>
              <a:ext cx="3621017" cy="1345575"/>
            </a:xfrm>
            <a:prstGeom prst="rect">
              <a:avLst/>
            </a:prstGeom>
            <a:ln w="12700">
              <a:miter lim="400000"/>
            </a:ln>
          </p:spPr>
        </p:pic>
        <p:pic>
          <p:nvPicPr>
            <p:cNvPr id="6" name="ASC_acronym.png">
              <a:extLst>
                <a:ext uri="{FF2B5EF4-FFF2-40B4-BE49-F238E27FC236}">
                  <a16:creationId xmlns:a16="http://schemas.microsoft.com/office/drawing/2014/main" id="{EEC7A3CC-5A44-BBA0-A64F-634C14D3DAB5}"/>
                </a:ext>
              </a:extLst>
            </p:cNvPr>
            <p:cNvPicPr>
              <a:picLocks noChangeAspect="1"/>
            </p:cNvPicPr>
            <p:nvPr userDrawn="1"/>
          </p:nvPicPr>
          <p:blipFill>
            <a:blip r:embed="rId3"/>
            <a:srcRect/>
            <a:stretch/>
          </p:blipFill>
          <p:spPr>
            <a:xfrm>
              <a:off x="699998" y="1078820"/>
              <a:ext cx="3599011" cy="1345575"/>
            </a:xfrm>
            <a:prstGeom prst="rect">
              <a:avLst/>
            </a:prstGeom>
            <a:ln w="12700">
              <a:miter lim="400000"/>
            </a:ln>
          </p:spPr>
        </p:pic>
        <p:sp>
          <p:nvSpPr>
            <p:cNvPr id="8" name="Line">
              <a:extLst>
                <a:ext uri="{FF2B5EF4-FFF2-40B4-BE49-F238E27FC236}">
                  <a16:creationId xmlns:a16="http://schemas.microsoft.com/office/drawing/2014/main" id="{6A7670AB-AB18-9B50-721C-775AA530FA2E}"/>
                </a:ext>
              </a:extLst>
            </p:cNvPr>
            <p:cNvSpPr/>
            <p:nvPr userDrawn="1"/>
          </p:nvSpPr>
          <p:spPr>
            <a:xfrm flipV="1">
              <a:off x="4612512" y="950997"/>
              <a:ext cx="0" cy="1605201"/>
            </a:xfrm>
            <a:prstGeom prst="line">
              <a:avLst/>
            </a:prstGeom>
            <a:ln w="12700">
              <a:solidFill>
                <a:srgbClr val="A6AAA9"/>
              </a:solidFill>
              <a:miter lim="400000"/>
            </a:ln>
          </p:spPr>
          <p:txBody>
            <a:bodyPr lIns="67735" tIns="67735" rIns="67735" bIns="67735" anchor="ctr"/>
            <a:lstStyle/>
            <a:p>
              <a:pPr>
                <a:defRPr sz="2400"/>
              </a:pPr>
              <a:endParaRPr sz="3200"/>
            </a:p>
          </p:txBody>
        </p:sp>
      </p:grpSp>
    </p:spTree>
    <p:extLst>
      <p:ext uri="{BB962C8B-B14F-4D97-AF65-F5344CB8AC3E}">
        <p14:creationId xmlns:p14="http://schemas.microsoft.com/office/powerpoint/2010/main" val="1718288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00220-D9DF-DDF0-BFF4-C79CDE63BF3F}"/>
              </a:ext>
            </a:extLst>
          </p:cNvPr>
          <p:cNvSpPr>
            <a:spLocks noGrp="1"/>
          </p:cNvSpPr>
          <p:nvPr>
            <p:ph type="title" hasCustomPrompt="1"/>
          </p:nvPr>
        </p:nvSpPr>
        <p:spPr/>
        <p:txBody>
          <a:bodyPr/>
          <a:lstStyle/>
          <a:p>
            <a:r>
              <a:rPr lang="en-US" dirty="0"/>
              <a:t>Click to edit title</a:t>
            </a:r>
          </a:p>
        </p:txBody>
      </p:sp>
      <p:sp>
        <p:nvSpPr>
          <p:cNvPr id="3" name="Vertical Text Placeholder 2">
            <a:extLst>
              <a:ext uri="{FF2B5EF4-FFF2-40B4-BE49-F238E27FC236}">
                <a16:creationId xmlns:a16="http://schemas.microsoft.com/office/drawing/2014/main" id="{786E6962-ED9A-C974-3321-B967123562BE}"/>
              </a:ext>
            </a:extLst>
          </p:cNvPr>
          <p:cNvSpPr>
            <a:spLocks noGrp="1"/>
          </p:cNvSpPr>
          <p:nvPr>
            <p:ph type="body" orient="vert" idx="1" hasCustomPrompt="1"/>
          </p:nvPr>
        </p:nvSpPr>
        <p:spPr/>
        <p:txBody>
          <a:bodyPr vert="eaVert"/>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58556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EB7FAF6-3E55-61BE-DFA2-B030853C6135}"/>
              </a:ext>
            </a:extLst>
          </p:cNvPr>
          <p:cNvSpPr>
            <a:spLocks noGrp="1"/>
          </p:cNvSpPr>
          <p:nvPr>
            <p:ph type="title" orient="vert" hasCustomPrompt="1"/>
          </p:nvPr>
        </p:nvSpPr>
        <p:spPr>
          <a:xfrm>
            <a:off x="6543675" y="1084881"/>
            <a:ext cx="1971675" cy="5092082"/>
          </a:xfrm>
        </p:spPr>
        <p:txBody>
          <a:bodyPr vert="eaVert"/>
          <a:lstStyle/>
          <a:p>
            <a:r>
              <a:rPr lang="en-US" dirty="0"/>
              <a:t>Click to edit title</a:t>
            </a:r>
          </a:p>
        </p:txBody>
      </p:sp>
      <p:sp>
        <p:nvSpPr>
          <p:cNvPr id="3" name="Vertical Text Placeholder 2">
            <a:extLst>
              <a:ext uri="{FF2B5EF4-FFF2-40B4-BE49-F238E27FC236}">
                <a16:creationId xmlns:a16="http://schemas.microsoft.com/office/drawing/2014/main" id="{0C680DC7-0398-36DE-02F9-CF7F77E717FA}"/>
              </a:ext>
            </a:extLst>
          </p:cNvPr>
          <p:cNvSpPr>
            <a:spLocks noGrp="1"/>
          </p:cNvSpPr>
          <p:nvPr>
            <p:ph type="body" orient="vert" idx="1" hasCustomPrompt="1"/>
          </p:nvPr>
        </p:nvSpPr>
        <p:spPr>
          <a:xfrm>
            <a:off x="628650" y="1084881"/>
            <a:ext cx="5800725" cy="5092082"/>
          </a:xfrm>
        </p:spPr>
        <p:txBody>
          <a:bodyPr vert="eaVert"/>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355639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545657595"/>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9C626-5543-55D5-C49B-BEA3C5CBDD0D}"/>
              </a:ext>
            </a:extLst>
          </p:cNvPr>
          <p:cNvSpPr>
            <a:spLocks noGrp="1"/>
          </p:cNvSpPr>
          <p:nvPr>
            <p:ph type="title" hasCustomPrompt="1"/>
          </p:nvPr>
        </p:nvSpPr>
        <p:spPr/>
        <p:txBody>
          <a:bodyPr/>
          <a:lstStyle/>
          <a:p>
            <a:r>
              <a:rPr lang="en-US" dirty="0"/>
              <a:t>Click to edit title</a:t>
            </a:r>
          </a:p>
        </p:txBody>
      </p:sp>
      <p:sp>
        <p:nvSpPr>
          <p:cNvPr id="3" name="Content Placeholder 2">
            <a:extLst>
              <a:ext uri="{FF2B5EF4-FFF2-40B4-BE49-F238E27FC236}">
                <a16:creationId xmlns:a16="http://schemas.microsoft.com/office/drawing/2014/main" id="{6DAD8A9B-8308-9D16-38D7-A4F9313E2B2E}"/>
              </a:ext>
            </a:extLst>
          </p:cNvPr>
          <p:cNvSpPr>
            <a:spLocks noGrp="1"/>
          </p:cNvSpPr>
          <p:nvPr>
            <p:ph idx="1" hasCustomPrompt="1"/>
          </p:nvPr>
        </p:nvSpPr>
        <p:spPr/>
        <p:txBody>
          <a:body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01783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4DDE2-A3E1-C613-C3CA-1092A7508A8C}"/>
              </a:ext>
            </a:extLst>
          </p:cNvPr>
          <p:cNvSpPr>
            <a:spLocks noGrp="1"/>
          </p:cNvSpPr>
          <p:nvPr>
            <p:ph type="title" hasCustomPrompt="1"/>
          </p:nvPr>
        </p:nvSpPr>
        <p:spPr>
          <a:xfrm>
            <a:off x="623888" y="1709739"/>
            <a:ext cx="7886700" cy="2852737"/>
          </a:xfrm>
        </p:spPr>
        <p:txBody>
          <a:bodyPr anchor="b"/>
          <a:lstStyle>
            <a:lvl1pPr>
              <a:defRPr sz="4500"/>
            </a:lvl1pPr>
          </a:lstStyle>
          <a:p>
            <a:r>
              <a:rPr lang="en-US" dirty="0"/>
              <a:t>Click to edit title</a:t>
            </a:r>
          </a:p>
        </p:txBody>
      </p:sp>
      <p:sp>
        <p:nvSpPr>
          <p:cNvPr id="3" name="Text Placeholder 2">
            <a:extLst>
              <a:ext uri="{FF2B5EF4-FFF2-40B4-BE49-F238E27FC236}">
                <a16:creationId xmlns:a16="http://schemas.microsoft.com/office/drawing/2014/main" id="{91499BE4-FFDC-0E78-3C90-2DD7D3A68049}"/>
              </a:ext>
            </a:extLst>
          </p:cNvPr>
          <p:cNvSpPr>
            <a:spLocks noGrp="1"/>
          </p:cNvSpPr>
          <p:nvPr>
            <p:ph type="body" idx="1" hasCustomPrompt="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text</a:t>
            </a:r>
          </a:p>
        </p:txBody>
      </p:sp>
    </p:spTree>
    <p:extLst>
      <p:ext uri="{BB962C8B-B14F-4D97-AF65-F5344CB8AC3E}">
        <p14:creationId xmlns:p14="http://schemas.microsoft.com/office/powerpoint/2010/main" val="1877872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6E961-AC2E-7FAA-7745-2FAA500BD504}"/>
              </a:ext>
            </a:extLst>
          </p:cNvPr>
          <p:cNvSpPr>
            <a:spLocks noGrp="1"/>
          </p:cNvSpPr>
          <p:nvPr>
            <p:ph type="title" hasCustomPrompt="1"/>
          </p:nvPr>
        </p:nvSpPr>
        <p:spPr>
          <a:xfrm>
            <a:off x="628650" y="1158882"/>
            <a:ext cx="7886700" cy="996815"/>
          </a:xfrm>
        </p:spPr>
        <p:txBody>
          <a:bodyPr/>
          <a:lstStyle/>
          <a:p>
            <a:r>
              <a:rPr lang="en-US" dirty="0"/>
              <a:t>Click to edit title</a:t>
            </a:r>
          </a:p>
        </p:txBody>
      </p:sp>
      <p:sp>
        <p:nvSpPr>
          <p:cNvPr id="3" name="Content Placeholder 2">
            <a:extLst>
              <a:ext uri="{FF2B5EF4-FFF2-40B4-BE49-F238E27FC236}">
                <a16:creationId xmlns:a16="http://schemas.microsoft.com/office/drawing/2014/main" id="{751A802A-B8AC-9C4A-2A7B-04E7FC88C877}"/>
              </a:ext>
            </a:extLst>
          </p:cNvPr>
          <p:cNvSpPr>
            <a:spLocks noGrp="1"/>
          </p:cNvSpPr>
          <p:nvPr>
            <p:ph sz="half" idx="1" hasCustomPrompt="1"/>
          </p:nvPr>
        </p:nvSpPr>
        <p:spPr>
          <a:xfrm>
            <a:off x="628650" y="2370137"/>
            <a:ext cx="3886200" cy="3771772"/>
          </a:xfrm>
        </p:spPr>
        <p:txBody>
          <a:body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C6509795-409C-EDDD-A0F5-4D311F0C874B}"/>
              </a:ext>
            </a:extLst>
          </p:cNvPr>
          <p:cNvSpPr>
            <a:spLocks noGrp="1"/>
          </p:cNvSpPr>
          <p:nvPr>
            <p:ph sz="half" idx="2" hasCustomPrompt="1"/>
          </p:nvPr>
        </p:nvSpPr>
        <p:spPr>
          <a:xfrm>
            <a:off x="4629150" y="2370137"/>
            <a:ext cx="3886200" cy="3771772"/>
          </a:xfrm>
        </p:spPr>
        <p:txBody>
          <a:body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57160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D74E0-85CE-44F8-6366-342495CCAC2B}"/>
              </a:ext>
            </a:extLst>
          </p:cNvPr>
          <p:cNvSpPr>
            <a:spLocks noGrp="1"/>
          </p:cNvSpPr>
          <p:nvPr>
            <p:ph type="title" hasCustomPrompt="1"/>
          </p:nvPr>
        </p:nvSpPr>
        <p:spPr>
          <a:xfrm>
            <a:off x="629841" y="1053886"/>
            <a:ext cx="7886700" cy="636803"/>
          </a:xfrm>
        </p:spPr>
        <p:txBody>
          <a:bodyPr/>
          <a:lstStyle/>
          <a:p>
            <a:r>
              <a:rPr lang="en-US" dirty="0"/>
              <a:t>Click to edit title</a:t>
            </a:r>
          </a:p>
        </p:txBody>
      </p:sp>
      <p:sp>
        <p:nvSpPr>
          <p:cNvPr id="3" name="Text Placeholder 2">
            <a:extLst>
              <a:ext uri="{FF2B5EF4-FFF2-40B4-BE49-F238E27FC236}">
                <a16:creationId xmlns:a16="http://schemas.microsoft.com/office/drawing/2014/main" id="{7FE6D881-D3DC-72AE-4C35-766AE1E56C3B}"/>
              </a:ext>
            </a:extLst>
          </p:cNvPr>
          <p:cNvSpPr>
            <a:spLocks noGrp="1"/>
          </p:cNvSpPr>
          <p:nvPr>
            <p:ph type="body" idx="1" hasCustomPrompt="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text</a:t>
            </a:r>
          </a:p>
        </p:txBody>
      </p:sp>
      <p:sp>
        <p:nvSpPr>
          <p:cNvPr id="4" name="Content Placeholder 3">
            <a:extLst>
              <a:ext uri="{FF2B5EF4-FFF2-40B4-BE49-F238E27FC236}">
                <a16:creationId xmlns:a16="http://schemas.microsoft.com/office/drawing/2014/main" id="{B8E948FA-9BB4-5E32-62FF-9D60AF6D7E37}"/>
              </a:ext>
            </a:extLst>
          </p:cNvPr>
          <p:cNvSpPr>
            <a:spLocks noGrp="1"/>
          </p:cNvSpPr>
          <p:nvPr>
            <p:ph sz="half" idx="2" hasCustomPrompt="1"/>
          </p:nvPr>
        </p:nvSpPr>
        <p:spPr>
          <a:xfrm>
            <a:off x="629842" y="2505075"/>
            <a:ext cx="3868340" cy="3684588"/>
          </a:xfrm>
        </p:spPr>
        <p:txBody>
          <a:body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53C874A-3E16-894A-6C77-DFB41F9F9090}"/>
              </a:ext>
            </a:extLst>
          </p:cNvPr>
          <p:cNvSpPr>
            <a:spLocks noGrp="1"/>
          </p:cNvSpPr>
          <p:nvPr>
            <p:ph type="body" sz="quarter" idx="3" hasCustomPrompt="1"/>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text</a:t>
            </a:r>
          </a:p>
        </p:txBody>
      </p:sp>
      <p:sp>
        <p:nvSpPr>
          <p:cNvPr id="6" name="Content Placeholder 5">
            <a:extLst>
              <a:ext uri="{FF2B5EF4-FFF2-40B4-BE49-F238E27FC236}">
                <a16:creationId xmlns:a16="http://schemas.microsoft.com/office/drawing/2014/main" id="{450C337B-AB6F-4AE5-3ADE-C0D6216B4B3D}"/>
              </a:ext>
            </a:extLst>
          </p:cNvPr>
          <p:cNvSpPr>
            <a:spLocks noGrp="1"/>
          </p:cNvSpPr>
          <p:nvPr>
            <p:ph sz="quarter" idx="4" hasCustomPrompt="1"/>
          </p:nvPr>
        </p:nvSpPr>
        <p:spPr>
          <a:xfrm>
            <a:off x="4629150" y="2505075"/>
            <a:ext cx="3887391" cy="3684588"/>
          </a:xfrm>
        </p:spPr>
        <p:txBody>
          <a:body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07470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201F9-E4BD-04F3-10C8-7EE5AC97494A}"/>
              </a:ext>
            </a:extLst>
          </p:cNvPr>
          <p:cNvSpPr>
            <a:spLocks noGrp="1"/>
          </p:cNvSpPr>
          <p:nvPr>
            <p:ph type="title" hasCustomPrompt="1"/>
          </p:nvPr>
        </p:nvSpPr>
        <p:spPr/>
        <p:txBody>
          <a:bodyPr/>
          <a:lstStyle/>
          <a:p>
            <a:r>
              <a:rPr lang="en-US" dirty="0"/>
              <a:t>Click to edit title</a:t>
            </a:r>
          </a:p>
        </p:txBody>
      </p:sp>
    </p:spTree>
    <p:extLst>
      <p:ext uri="{BB962C8B-B14F-4D97-AF65-F5344CB8AC3E}">
        <p14:creationId xmlns:p14="http://schemas.microsoft.com/office/powerpoint/2010/main" val="686489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47983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0F564-83C3-3CC2-F8E0-E7639472A29E}"/>
              </a:ext>
            </a:extLst>
          </p:cNvPr>
          <p:cNvSpPr>
            <a:spLocks noGrp="1"/>
          </p:cNvSpPr>
          <p:nvPr>
            <p:ph type="title" hasCustomPrompt="1"/>
          </p:nvPr>
        </p:nvSpPr>
        <p:spPr>
          <a:xfrm>
            <a:off x="629841" y="987425"/>
            <a:ext cx="2949178" cy="1069975"/>
          </a:xfrm>
        </p:spPr>
        <p:txBody>
          <a:bodyPr anchor="b"/>
          <a:lstStyle>
            <a:lvl1pPr>
              <a:defRPr sz="2400"/>
            </a:lvl1pPr>
          </a:lstStyle>
          <a:p>
            <a:r>
              <a:rPr lang="en-US" dirty="0"/>
              <a:t>Click to edit title</a:t>
            </a:r>
          </a:p>
        </p:txBody>
      </p:sp>
      <p:sp>
        <p:nvSpPr>
          <p:cNvPr id="3" name="Content Placeholder 2">
            <a:extLst>
              <a:ext uri="{FF2B5EF4-FFF2-40B4-BE49-F238E27FC236}">
                <a16:creationId xmlns:a16="http://schemas.microsoft.com/office/drawing/2014/main" id="{CD7A841B-735F-606B-29CF-0F394B281EDE}"/>
              </a:ext>
            </a:extLst>
          </p:cNvPr>
          <p:cNvSpPr>
            <a:spLocks noGrp="1"/>
          </p:cNvSpPr>
          <p:nvPr>
            <p:ph idx="1" hasCustomPrompt="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D26CB76D-2D5C-DF4E-A37C-FA328ADBC115}"/>
              </a:ext>
            </a:extLst>
          </p:cNvPr>
          <p:cNvSpPr>
            <a:spLocks noGrp="1"/>
          </p:cNvSpPr>
          <p:nvPr>
            <p:ph type="body" sz="half" idx="2" hasCustomPrompt="1"/>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text</a:t>
            </a:r>
          </a:p>
        </p:txBody>
      </p:sp>
    </p:spTree>
    <p:extLst>
      <p:ext uri="{BB962C8B-B14F-4D97-AF65-F5344CB8AC3E}">
        <p14:creationId xmlns:p14="http://schemas.microsoft.com/office/powerpoint/2010/main" val="769361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F4371-B0BA-A690-04BA-01D46D4336A5}"/>
              </a:ext>
            </a:extLst>
          </p:cNvPr>
          <p:cNvSpPr>
            <a:spLocks noGrp="1"/>
          </p:cNvSpPr>
          <p:nvPr>
            <p:ph type="title" hasCustomPrompt="1"/>
          </p:nvPr>
        </p:nvSpPr>
        <p:spPr>
          <a:xfrm>
            <a:off x="629841" y="987425"/>
            <a:ext cx="2949178" cy="1069975"/>
          </a:xfrm>
        </p:spPr>
        <p:txBody>
          <a:bodyPr anchor="b"/>
          <a:lstStyle>
            <a:lvl1pPr>
              <a:defRPr sz="2400"/>
            </a:lvl1pPr>
          </a:lstStyle>
          <a:p>
            <a:r>
              <a:rPr lang="en-US" dirty="0"/>
              <a:t>Click to edit title</a:t>
            </a:r>
          </a:p>
        </p:txBody>
      </p:sp>
      <p:sp>
        <p:nvSpPr>
          <p:cNvPr id="3" name="Picture Placeholder 2">
            <a:extLst>
              <a:ext uri="{FF2B5EF4-FFF2-40B4-BE49-F238E27FC236}">
                <a16:creationId xmlns:a16="http://schemas.microsoft.com/office/drawing/2014/main" id="{0B615766-CC5D-3716-4066-98A6578F7D5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4A9EA832-5789-70CE-EC64-D717DB83ACE6}"/>
              </a:ext>
            </a:extLst>
          </p:cNvPr>
          <p:cNvSpPr>
            <a:spLocks noGrp="1"/>
          </p:cNvSpPr>
          <p:nvPr>
            <p:ph type="body" sz="half" idx="2" hasCustomPrompt="1"/>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text</a:t>
            </a:r>
          </a:p>
        </p:txBody>
      </p:sp>
    </p:spTree>
    <p:extLst>
      <p:ext uri="{BB962C8B-B14F-4D97-AF65-F5344CB8AC3E}">
        <p14:creationId xmlns:p14="http://schemas.microsoft.com/office/powerpoint/2010/main" val="294354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EC15DB-C2EB-CC9E-9CE3-961EA2F5BD6C}"/>
              </a:ext>
            </a:extLst>
          </p:cNvPr>
          <p:cNvSpPr>
            <a:spLocks noGrp="1"/>
          </p:cNvSpPr>
          <p:nvPr>
            <p:ph type="title"/>
          </p:nvPr>
        </p:nvSpPr>
        <p:spPr>
          <a:xfrm>
            <a:off x="628650" y="1236373"/>
            <a:ext cx="7886700" cy="996815"/>
          </a:xfrm>
          <a:prstGeom prst="rect">
            <a:avLst/>
          </a:prstGeom>
        </p:spPr>
        <p:txBody>
          <a:bodyPr vert="horz" lIns="91440" tIns="45720" rIns="91440" bIns="45720" rtlCol="0" anchor="ctr">
            <a:normAutofit/>
          </a:bodyPr>
          <a:lstStyle/>
          <a:p>
            <a:r>
              <a:rPr lang="en-US" dirty="0"/>
              <a:t>Click to edit title</a:t>
            </a:r>
          </a:p>
        </p:txBody>
      </p:sp>
      <p:sp>
        <p:nvSpPr>
          <p:cNvPr id="3" name="Text Placeholder 2">
            <a:extLst>
              <a:ext uri="{FF2B5EF4-FFF2-40B4-BE49-F238E27FC236}">
                <a16:creationId xmlns:a16="http://schemas.microsoft.com/office/drawing/2014/main" id="{BA15D121-56B4-4F33-274C-547232FCFE42}"/>
              </a:ext>
            </a:extLst>
          </p:cNvPr>
          <p:cNvSpPr>
            <a:spLocks noGrp="1"/>
          </p:cNvSpPr>
          <p:nvPr>
            <p:ph type="body" idx="1"/>
          </p:nvPr>
        </p:nvSpPr>
        <p:spPr>
          <a:xfrm>
            <a:off x="628650" y="2477672"/>
            <a:ext cx="7886700" cy="3618963"/>
          </a:xfrm>
          <a:prstGeom prst="rect">
            <a:avLst/>
          </a:prstGeom>
        </p:spPr>
        <p:txBody>
          <a:bodyPr vert="horz" lIns="91440" tIns="45720" rIns="91440" bIns="45720" rtlCol="0">
            <a:normAutofit/>
          </a:body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ASC_acronym.png">
            <a:extLst>
              <a:ext uri="{FF2B5EF4-FFF2-40B4-BE49-F238E27FC236}">
                <a16:creationId xmlns:a16="http://schemas.microsoft.com/office/drawing/2014/main" id="{9F5B14A1-9F61-0347-2621-3BA544CC15DE}"/>
              </a:ext>
            </a:extLst>
          </p:cNvPr>
          <p:cNvPicPr>
            <a:picLocks noChangeAspect="1"/>
          </p:cNvPicPr>
          <p:nvPr userDrawn="1"/>
        </p:nvPicPr>
        <p:blipFill>
          <a:blip r:embed="rId14"/>
          <a:srcRect/>
          <a:stretch/>
        </p:blipFill>
        <p:spPr>
          <a:xfrm>
            <a:off x="280193" y="308115"/>
            <a:ext cx="1671261" cy="624840"/>
          </a:xfrm>
          <a:prstGeom prst="rect">
            <a:avLst/>
          </a:prstGeom>
          <a:ln w="12700">
            <a:miter lim="400000"/>
          </a:ln>
        </p:spPr>
      </p:pic>
      <p:grpSp>
        <p:nvGrpSpPr>
          <p:cNvPr id="4" name="Group 3">
            <a:extLst>
              <a:ext uri="{FF2B5EF4-FFF2-40B4-BE49-F238E27FC236}">
                <a16:creationId xmlns:a16="http://schemas.microsoft.com/office/drawing/2014/main" id="{200B304B-0D30-808C-3D9C-FE305C94047E}"/>
              </a:ext>
            </a:extLst>
          </p:cNvPr>
          <p:cNvGrpSpPr/>
          <p:nvPr userDrawn="1"/>
        </p:nvGrpSpPr>
        <p:grpSpPr>
          <a:xfrm>
            <a:off x="0" y="6233160"/>
            <a:ext cx="9144000" cy="624840"/>
            <a:chOff x="0" y="6233160"/>
            <a:chExt cx="9144000" cy="624840"/>
          </a:xfrm>
        </p:grpSpPr>
        <p:sp>
          <p:nvSpPr>
            <p:cNvPr id="10" name="Rectangle">
              <a:extLst>
                <a:ext uri="{FF2B5EF4-FFF2-40B4-BE49-F238E27FC236}">
                  <a16:creationId xmlns:a16="http://schemas.microsoft.com/office/drawing/2014/main" id="{71F6EA28-2C3A-46F5-49EB-B632573A52D9}"/>
                </a:ext>
              </a:extLst>
            </p:cNvPr>
            <p:cNvSpPr/>
            <p:nvPr/>
          </p:nvSpPr>
          <p:spPr>
            <a:xfrm>
              <a:off x="0" y="6233160"/>
              <a:ext cx="9144000" cy="624840"/>
            </a:xfrm>
            <a:prstGeom prst="rect">
              <a:avLst/>
            </a:prstGeom>
            <a:solidFill>
              <a:srgbClr val="1E366C"/>
            </a:solidFill>
            <a:ln w="12700">
              <a:miter lim="400000"/>
            </a:ln>
            <a:effectLst>
              <a:outerShdw blurRad="38100" dist="25400" dir="5400000" rotWithShape="0">
                <a:srgbClr val="000000">
                  <a:alpha val="50000"/>
                </a:srgbClr>
              </a:outerShdw>
            </a:effectLst>
          </p:spPr>
          <p:txBody>
            <a:bodyPr lIns="67735" tIns="67735" rIns="67735" bIns="67735" anchor="ctr"/>
            <a:lstStyle/>
            <a:p>
              <a:pPr>
                <a:defRPr sz="2400">
                  <a:solidFill>
                    <a:srgbClr val="FFFFFF"/>
                  </a:solidFill>
                </a:defRPr>
              </a:pPr>
              <a:endParaRPr sz="3200" dirty="0"/>
            </a:p>
          </p:txBody>
        </p:sp>
        <p:sp>
          <p:nvSpPr>
            <p:cNvPr id="12" name="Slide Number Placeholder 5">
              <a:extLst>
                <a:ext uri="{FF2B5EF4-FFF2-40B4-BE49-F238E27FC236}">
                  <a16:creationId xmlns:a16="http://schemas.microsoft.com/office/drawing/2014/main" id="{01E39E83-7845-5BFC-AC73-49E4A6B9E846}"/>
                </a:ext>
              </a:extLst>
            </p:cNvPr>
            <p:cNvSpPr txBox="1">
              <a:spLocks/>
            </p:cNvSpPr>
            <p:nvPr/>
          </p:nvSpPr>
          <p:spPr>
            <a:xfrm>
              <a:off x="2773250" y="6356350"/>
              <a:ext cx="5880279" cy="365125"/>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chemeClr val="bg1"/>
                  </a:solidFill>
                  <a:latin typeface="Source Sans Pro" panose="020B05030304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statecommissions.org</a:t>
              </a:r>
              <a:r>
                <a:rPr lang="en-US" dirty="0"/>
                <a:t>     </a:t>
              </a:r>
              <a:r>
                <a:rPr lang="en-US" b="1" dirty="0"/>
                <a:t>UNITING STATES IN SERVICE</a:t>
              </a:r>
            </a:p>
          </p:txBody>
        </p:sp>
        <p:sp>
          <p:nvSpPr>
            <p:cNvPr id="13" name="Line">
              <a:extLst>
                <a:ext uri="{FF2B5EF4-FFF2-40B4-BE49-F238E27FC236}">
                  <a16:creationId xmlns:a16="http://schemas.microsoft.com/office/drawing/2014/main" id="{82FEF1C2-D4C3-F23F-1695-9B65C5D1D229}"/>
                </a:ext>
              </a:extLst>
            </p:cNvPr>
            <p:cNvSpPr/>
            <p:nvPr/>
          </p:nvSpPr>
          <p:spPr>
            <a:xfrm flipH="1">
              <a:off x="5967211" y="6356350"/>
              <a:ext cx="0" cy="365125"/>
            </a:xfrm>
            <a:prstGeom prst="line">
              <a:avLst/>
            </a:prstGeom>
            <a:ln w="12700">
              <a:solidFill>
                <a:srgbClr val="FFFFFF"/>
              </a:solidFill>
              <a:miter lim="400000"/>
            </a:ln>
          </p:spPr>
          <p:txBody>
            <a:bodyPr lIns="67735" tIns="67735" rIns="67735" bIns="67735" anchor="ctr"/>
            <a:lstStyle/>
            <a:p>
              <a:pPr>
                <a:defRPr sz="2400"/>
              </a:pPr>
              <a:endParaRPr sz="3200"/>
            </a:p>
          </p:txBody>
        </p:sp>
      </p:grpSp>
    </p:spTree>
    <p:extLst>
      <p:ext uri="{BB962C8B-B14F-4D97-AF65-F5344CB8AC3E}">
        <p14:creationId xmlns:p14="http://schemas.microsoft.com/office/powerpoint/2010/main" val="2342093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685800" rtl="0" eaLnBrk="1" latinLnBrk="0" hangingPunct="1">
        <a:lnSpc>
          <a:spcPct val="90000"/>
        </a:lnSpc>
        <a:spcBef>
          <a:spcPct val="0"/>
        </a:spcBef>
        <a:buNone/>
        <a:defRPr sz="3300" kern="1200">
          <a:solidFill>
            <a:srgbClr val="D8272D"/>
          </a:solidFill>
          <a:latin typeface="League Spartan" pitchFamily="2" charset="77"/>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Source Sans Pro" panose="020B0503030403020204" pitchFamily="34" charset="77"/>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Source Sans Pro" panose="020B0503030403020204" pitchFamily="34" charset="77"/>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Source Sans Pro" panose="020B0503030403020204" pitchFamily="34" charset="77"/>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Source Sans Pro" panose="020B0503030403020204" pitchFamily="34" charset="77"/>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Source Sans Pro" panose="020B0503030403020204" pitchFamily="34" charset="77"/>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www.mylifeexpert.com/" TargetMode="Externa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www.mylifeexpert.com/" TargetMode="Externa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s://www.statecommissions.org/americorps-member-assistance-program" TargetMode="External"/><Relationship Id="rId2" Type="http://schemas.openxmlformats.org/officeDocument/2006/relationships/hyperlink" Target="mailto:rbruns@statecommissions.org" TargetMode="External"/><Relationship Id="rId1" Type="http://schemas.openxmlformats.org/officeDocument/2006/relationships/slideLayout" Target="../slideLayouts/slideLayout12.xml"/><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CA399-454D-E55D-4616-DFC9CB79AD88}"/>
              </a:ext>
            </a:extLst>
          </p:cNvPr>
          <p:cNvSpPr>
            <a:spLocks noGrp="1"/>
          </p:cNvSpPr>
          <p:nvPr>
            <p:ph type="ctrTitle"/>
          </p:nvPr>
        </p:nvSpPr>
        <p:spPr>
          <a:xfrm>
            <a:off x="1068947" y="3892902"/>
            <a:ext cx="7006106" cy="1139059"/>
          </a:xfrm>
        </p:spPr>
        <p:txBody>
          <a:bodyPr/>
          <a:lstStyle/>
          <a:p>
            <a:r>
              <a:rPr lang="en-US" dirty="0"/>
              <a:t>AmeriCorps Member Assistance Program</a:t>
            </a:r>
          </a:p>
        </p:txBody>
      </p:sp>
      <p:sp>
        <p:nvSpPr>
          <p:cNvPr id="3" name="Subtitle 2">
            <a:extLst>
              <a:ext uri="{FF2B5EF4-FFF2-40B4-BE49-F238E27FC236}">
                <a16:creationId xmlns:a16="http://schemas.microsoft.com/office/drawing/2014/main" id="{AC9AF0BB-BB41-099F-B276-755D6A273D28}"/>
              </a:ext>
            </a:extLst>
          </p:cNvPr>
          <p:cNvSpPr>
            <a:spLocks noGrp="1"/>
          </p:cNvSpPr>
          <p:nvPr>
            <p:ph type="subTitle" idx="1"/>
          </p:nvPr>
        </p:nvSpPr>
        <p:spPr>
          <a:xfrm>
            <a:off x="1143000" y="5405485"/>
            <a:ext cx="6858000" cy="710571"/>
          </a:xfrm>
        </p:spPr>
        <p:txBody>
          <a:bodyPr>
            <a:normAutofit/>
          </a:bodyPr>
          <a:lstStyle/>
          <a:p>
            <a:r>
              <a:rPr lang="en-US" sz="2400" dirty="0"/>
              <a:t>Member Orientation</a:t>
            </a:r>
          </a:p>
        </p:txBody>
      </p:sp>
    </p:spTree>
    <p:extLst>
      <p:ext uri="{BB962C8B-B14F-4D97-AF65-F5344CB8AC3E}">
        <p14:creationId xmlns:p14="http://schemas.microsoft.com/office/powerpoint/2010/main" val="2027851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Rectangle"/>
          <p:cNvSpPr/>
          <p:nvPr/>
        </p:nvSpPr>
        <p:spPr>
          <a:xfrm>
            <a:off x="-17396" y="6253641"/>
            <a:ext cx="9178791" cy="673708"/>
          </a:xfrm>
          <a:prstGeom prst="rect">
            <a:avLst/>
          </a:prstGeom>
          <a:solidFill>
            <a:schemeClr val="accent1">
              <a:hueOff val="273561"/>
              <a:satOff val="2937"/>
              <a:lumOff val="-22233"/>
            </a:schemeClr>
          </a:solidFill>
          <a:ln w="12700">
            <a:miter lim="400000"/>
          </a:ln>
          <a:effectLst>
            <a:outerShdw blurRad="38100" dist="25400" dir="5400000" rotWithShape="0">
              <a:srgbClr val="000000">
                <a:alpha val="50000"/>
              </a:srgbClr>
            </a:outerShdw>
          </a:effectLst>
        </p:spPr>
        <p:txBody>
          <a:bodyPr lIns="35719" tIns="35719" rIns="35719" bIns="35719" anchor="ctr"/>
          <a:lstStyle/>
          <a:p>
            <a:pPr>
              <a:defRPr sz="2400">
                <a:solidFill>
                  <a:srgbClr val="FFFFFF"/>
                </a:solidFill>
              </a:defRPr>
            </a:pPr>
            <a:endParaRPr sz="1687"/>
          </a:p>
        </p:txBody>
      </p:sp>
      <p:sp>
        <p:nvSpPr>
          <p:cNvPr id="194" name="Line"/>
          <p:cNvSpPr/>
          <p:nvPr/>
        </p:nvSpPr>
        <p:spPr>
          <a:xfrm flipV="1">
            <a:off x="5592961" y="6365220"/>
            <a:ext cx="1" cy="367765"/>
          </a:xfrm>
          <a:prstGeom prst="line">
            <a:avLst/>
          </a:prstGeom>
          <a:ln w="12700">
            <a:solidFill>
              <a:srgbClr val="FFFFFF"/>
            </a:solidFill>
            <a:miter lim="400000"/>
          </a:ln>
        </p:spPr>
        <p:txBody>
          <a:bodyPr lIns="35719" tIns="35719" rIns="35719" bIns="35719" anchor="ctr"/>
          <a:lstStyle/>
          <a:p>
            <a:pPr>
              <a:defRPr sz="2400"/>
            </a:pPr>
            <a:endParaRPr sz="1687"/>
          </a:p>
        </p:txBody>
      </p:sp>
      <p:pic>
        <p:nvPicPr>
          <p:cNvPr id="195" name="Image" descr="Image"/>
          <p:cNvPicPr>
            <a:picLocks noChangeAspect="1"/>
          </p:cNvPicPr>
          <p:nvPr/>
        </p:nvPicPr>
        <p:blipFill>
          <a:blip r:embed="rId2"/>
          <a:stretch>
            <a:fillRect/>
          </a:stretch>
        </p:blipFill>
        <p:spPr>
          <a:xfrm>
            <a:off x="3612536" y="6441546"/>
            <a:ext cx="5063312" cy="215115"/>
          </a:xfrm>
          <a:prstGeom prst="rect">
            <a:avLst/>
          </a:prstGeom>
          <a:ln w="12700">
            <a:miter lim="400000"/>
          </a:ln>
        </p:spPr>
      </p:pic>
      <p:sp>
        <p:nvSpPr>
          <p:cNvPr id="4" name="TextBox 3">
            <a:extLst>
              <a:ext uri="{FF2B5EF4-FFF2-40B4-BE49-F238E27FC236}">
                <a16:creationId xmlns:a16="http://schemas.microsoft.com/office/drawing/2014/main" id="{49C47F22-BDF3-4C42-9882-547AD612B23A}"/>
              </a:ext>
            </a:extLst>
          </p:cNvPr>
          <p:cNvSpPr txBox="1"/>
          <p:nvPr/>
        </p:nvSpPr>
        <p:spPr>
          <a:xfrm>
            <a:off x="369509" y="1185831"/>
            <a:ext cx="8404981" cy="586276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5719" tIns="35719" rIns="35719" bIns="35719" numCol="1" spcCol="38100" rtlCol="0" anchor="ctr">
            <a:spAutoFit/>
          </a:bodyPr>
          <a:lstStyle/>
          <a:p>
            <a:pPr defTabSz="410751" hangingPunct="0">
              <a:spcAft>
                <a:spcPts val="844"/>
              </a:spcAft>
            </a:pPr>
            <a:r>
              <a:rPr lang="en-US" sz="2812" b="1" dirty="0">
                <a:solidFill>
                  <a:srgbClr val="D8272D"/>
                </a:solidFill>
                <a:latin typeface="Source Sans Pro" panose="020B0503030403020204" pitchFamily="34" charset="77"/>
              </a:rPr>
              <a:t>Medical Advocacy</a:t>
            </a:r>
            <a:endParaRPr lang="en-US" sz="844" b="1" dirty="0">
              <a:latin typeface="Source Sans Pro" panose="020B0503030403020204" pitchFamily="34" charset="77"/>
            </a:endParaRP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Medical Advocates lend a hand with all aspects of health care. It can be difficult to understand and navigate the systems and choices before you. Our advocates can help you interpret medical information related to claims, coverage, and medical diagnosis. </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Insurance navigation</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Care transition</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Doctor referrals</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Geriatric care</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Health care transportation</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Advocacy and research</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Durable medical equipment</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Medical appointment</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Discharge planning</a:t>
            </a:r>
          </a:p>
          <a:p>
            <a:pPr lvl="2">
              <a:spcAft>
                <a:spcPts val="844"/>
              </a:spcAft>
            </a:pPr>
            <a:endParaRPr lang="en-US" sz="1687" b="1" dirty="0">
              <a:latin typeface="Source Sans Pro" panose="020B0503030403020204" pitchFamily="34" charset="77"/>
            </a:endParaRPr>
          </a:p>
          <a:p>
            <a:pPr marL="607197" lvl="2" indent="-274578">
              <a:spcAft>
                <a:spcPts val="844"/>
              </a:spcAft>
              <a:buFont typeface="Arial" panose="020B0604020202020204" pitchFamily="34" charset="0"/>
              <a:buChar char="•"/>
            </a:pPr>
            <a:endParaRPr lang="en-US" sz="1687" dirty="0">
              <a:solidFill>
                <a:srgbClr val="000000"/>
              </a:solidFill>
              <a:latin typeface="Source Sans Pro" panose="020B0503030403020204" pitchFamily="34" charset="77"/>
              <a:sym typeface="Helvetica Light"/>
            </a:endParaRPr>
          </a:p>
          <a:p>
            <a:pPr defTabSz="410751" hangingPunct="0"/>
            <a:endParaRPr lang="en-US" sz="2531" dirty="0">
              <a:solidFill>
                <a:srgbClr val="FF0000"/>
              </a:solidFill>
              <a:latin typeface="Source Sans Pro" panose="020B0503030403020204" pitchFamily="34" charset="77"/>
              <a:sym typeface="Helvetica Light"/>
            </a:endParaRPr>
          </a:p>
        </p:txBody>
      </p:sp>
    </p:spTree>
    <p:extLst>
      <p:ext uri="{BB962C8B-B14F-4D97-AF65-F5344CB8AC3E}">
        <p14:creationId xmlns:p14="http://schemas.microsoft.com/office/powerpoint/2010/main" val="3473070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Rectangle"/>
          <p:cNvSpPr/>
          <p:nvPr/>
        </p:nvSpPr>
        <p:spPr>
          <a:xfrm>
            <a:off x="-17396" y="6253641"/>
            <a:ext cx="9178791" cy="673708"/>
          </a:xfrm>
          <a:prstGeom prst="rect">
            <a:avLst/>
          </a:prstGeom>
          <a:solidFill>
            <a:schemeClr val="accent1">
              <a:hueOff val="273561"/>
              <a:satOff val="2937"/>
              <a:lumOff val="-22233"/>
            </a:schemeClr>
          </a:solidFill>
          <a:ln w="12700">
            <a:miter lim="400000"/>
          </a:ln>
          <a:effectLst>
            <a:outerShdw blurRad="38100" dist="25400" dir="5400000" rotWithShape="0">
              <a:srgbClr val="000000">
                <a:alpha val="50000"/>
              </a:srgbClr>
            </a:outerShdw>
          </a:effectLst>
        </p:spPr>
        <p:txBody>
          <a:bodyPr lIns="35719" tIns="35719" rIns="35719" bIns="35719" anchor="ctr"/>
          <a:lstStyle/>
          <a:p>
            <a:pPr>
              <a:defRPr sz="2400">
                <a:solidFill>
                  <a:srgbClr val="FFFFFF"/>
                </a:solidFill>
              </a:defRPr>
            </a:pPr>
            <a:endParaRPr sz="1687"/>
          </a:p>
        </p:txBody>
      </p:sp>
      <p:sp>
        <p:nvSpPr>
          <p:cNvPr id="194" name="Line"/>
          <p:cNvSpPr/>
          <p:nvPr/>
        </p:nvSpPr>
        <p:spPr>
          <a:xfrm flipV="1">
            <a:off x="5592961" y="6365220"/>
            <a:ext cx="1" cy="367765"/>
          </a:xfrm>
          <a:prstGeom prst="line">
            <a:avLst/>
          </a:prstGeom>
          <a:ln w="12700">
            <a:solidFill>
              <a:srgbClr val="FFFFFF"/>
            </a:solidFill>
            <a:miter lim="400000"/>
          </a:ln>
        </p:spPr>
        <p:txBody>
          <a:bodyPr lIns="35719" tIns="35719" rIns="35719" bIns="35719" anchor="ctr"/>
          <a:lstStyle/>
          <a:p>
            <a:pPr>
              <a:defRPr sz="2400"/>
            </a:pPr>
            <a:endParaRPr sz="1687"/>
          </a:p>
        </p:txBody>
      </p:sp>
      <p:pic>
        <p:nvPicPr>
          <p:cNvPr id="195" name="Image" descr="Image"/>
          <p:cNvPicPr>
            <a:picLocks noChangeAspect="1"/>
          </p:cNvPicPr>
          <p:nvPr/>
        </p:nvPicPr>
        <p:blipFill>
          <a:blip r:embed="rId2"/>
          <a:stretch>
            <a:fillRect/>
          </a:stretch>
        </p:blipFill>
        <p:spPr>
          <a:xfrm>
            <a:off x="3612536" y="6441546"/>
            <a:ext cx="5063312" cy="215115"/>
          </a:xfrm>
          <a:prstGeom prst="rect">
            <a:avLst/>
          </a:prstGeom>
          <a:ln w="12700">
            <a:miter lim="400000"/>
          </a:ln>
        </p:spPr>
      </p:pic>
      <p:sp>
        <p:nvSpPr>
          <p:cNvPr id="4" name="TextBox 3">
            <a:extLst>
              <a:ext uri="{FF2B5EF4-FFF2-40B4-BE49-F238E27FC236}">
                <a16:creationId xmlns:a16="http://schemas.microsoft.com/office/drawing/2014/main" id="{49C47F22-BDF3-4C42-9882-547AD612B23A}"/>
              </a:ext>
            </a:extLst>
          </p:cNvPr>
          <p:cNvSpPr txBox="1"/>
          <p:nvPr/>
        </p:nvSpPr>
        <p:spPr>
          <a:xfrm>
            <a:off x="508992" y="1244121"/>
            <a:ext cx="7840521" cy="485158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5719" tIns="35719" rIns="35719" bIns="35719" numCol="1" spcCol="38100" rtlCol="0" anchor="ctr">
            <a:spAutoFit/>
          </a:bodyPr>
          <a:lstStyle/>
          <a:p>
            <a:pPr defTabSz="410751" hangingPunct="0">
              <a:spcAft>
                <a:spcPts val="844"/>
              </a:spcAft>
            </a:pPr>
            <a:r>
              <a:rPr lang="en-US" sz="2812" b="1" dirty="0">
                <a:solidFill>
                  <a:srgbClr val="D8272D"/>
                </a:solidFill>
                <a:latin typeface="Source Sans Pro" panose="020B0503030403020204" pitchFamily="34" charset="77"/>
              </a:rPr>
              <a:t>Accessing the Web/App</a:t>
            </a:r>
            <a:endParaRPr lang="en-US" sz="2812" b="1" dirty="0">
              <a:solidFill>
                <a:srgbClr val="D8272D"/>
              </a:solidFill>
              <a:latin typeface="Source Sans Pro" panose="020B0503030403020204" pitchFamily="34" charset="77"/>
              <a:sym typeface="Helvetica Light"/>
            </a:endParaRPr>
          </a:p>
          <a:p>
            <a:pPr lvl="2">
              <a:spcAft>
                <a:spcPts val="844"/>
              </a:spcAft>
            </a:pPr>
            <a:endParaRPr lang="en-US" sz="844" b="1" dirty="0">
              <a:latin typeface="Source Sans Pro" panose="020B0503030403020204" pitchFamily="34" charset="77"/>
            </a:endParaRP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Go to </a:t>
            </a:r>
            <a:r>
              <a:rPr lang="en-US" sz="1687" dirty="0">
                <a:latin typeface="Source Sans Pro" panose="020B0503030403020204" pitchFamily="34" charset="77"/>
                <a:hlinkClick r:id="rId3"/>
              </a:rPr>
              <a:t>www.mylifeexpert.com</a:t>
            </a:r>
            <a:r>
              <a:rPr lang="en-US" sz="1687" dirty="0">
                <a:latin typeface="Source Sans Pro" panose="020B0503030403020204" pitchFamily="34" charset="77"/>
              </a:rPr>
              <a:t> </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Enter password </a:t>
            </a:r>
            <a:r>
              <a:rPr lang="en-US" sz="1687" b="1" dirty="0" err="1">
                <a:latin typeface="Source Sans Pro" panose="020B0503030403020204" pitchFamily="34" charset="77"/>
              </a:rPr>
              <a:t>americorps</a:t>
            </a:r>
            <a:endParaRPr lang="en-US" sz="1687" b="1" dirty="0">
              <a:latin typeface="Source Sans Pro" panose="020B0503030403020204" pitchFamily="34" charset="77"/>
            </a:endParaRP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Create login</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Add website to your phone home page (creates the app)</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See provided flyer for QR Code</a:t>
            </a:r>
          </a:p>
          <a:p>
            <a:pPr marL="241093" lvl="2" indent="-241093">
              <a:spcAft>
                <a:spcPts val="844"/>
              </a:spcAft>
              <a:buFont typeface="Arial" panose="020B0604020202020204" pitchFamily="34" charset="0"/>
              <a:buChar char="•"/>
            </a:pPr>
            <a:r>
              <a:rPr lang="en-US" sz="1687">
                <a:latin typeface="Source Sans Pro" panose="020B0503030403020204" pitchFamily="34" charset="77"/>
              </a:rPr>
              <a:t>View </a:t>
            </a:r>
            <a:r>
              <a:rPr lang="en-US" sz="1687" dirty="0">
                <a:latin typeface="Source Sans Pro" panose="020B0503030403020204" pitchFamily="34" charset="77"/>
              </a:rPr>
              <a:t>articles, resources, and webinars</a:t>
            </a:r>
          </a:p>
          <a:p>
            <a:pPr lvl="2">
              <a:spcAft>
                <a:spcPts val="844"/>
              </a:spcAft>
            </a:pPr>
            <a:endParaRPr lang="en-US" sz="1687" dirty="0">
              <a:latin typeface="Source Sans Pro" panose="020B0503030403020204" pitchFamily="34" charset="77"/>
            </a:endParaRPr>
          </a:p>
          <a:p>
            <a:pPr marL="241093" lvl="2" indent="-241093">
              <a:spcAft>
                <a:spcPts val="844"/>
              </a:spcAft>
              <a:buFont typeface="Arial" panose="020B0604020202020204" pitchFamily="34" charset="0"/>
              <a:buChar char="•"/>
            </a:pPr>
            <a:endParaRPr lang="en-US" sz="1687" dirty="0">
              <a:latin typeface="Source Sans Pro" panose="020B0503030403020204" pitchFamily="34" charset="77"/>
            </a:endParaRPr>
          </a:p>
          <a:p>
            <a:pPr lvl="2">
              <a:spcAft>
                <a:spcPts val="844"/>
              </a:spcAft>
            </a:pPr>
            <a:endParaRPr lang="en-US" sz="1687" b="1" dirty="0">
              <a:latin typeface="Source Sans Pro" panose="020B0503030403020204" pitchFamily="34" charset="77"/>
            </a:endParaRPr>
          </a:p>
          <a:p>
            <a:pPr marL="607197" lvl="2" indent="-274578">
              <a:spcAft>
                <a:spcPts val="844"/>
              </a:spcAft>
              <a:buFont typeface="Arial" panose="020B0604020202020204" pitchFamily="34" charset="0"/>
              <a:buChar char="•"/>
            </a:pPr>
            <a:endParaRPr lang="en-US" sz="1687" dirty="0">
              <a:solidFill>
                <a:srgbClr val="000000"/>
              </a:solidFill>
              <a:latin typeface="Source Sans Pro" panose="020B0503030403020204" pitchFamily="34" charset="77"/>
              <a:sym typeface="Helvetica Light"/>
            </a:endParaRPr>
          </a:p>
          <a:p>
            <a:pPr defTabSz="410751" hangingPunct="0"/>
            <a:endParaRPr lang="en-US" sz="2531" dirty="0">
              <a:solidFill>
                <a:srgbClr val="FF0000"/>
              </a:solidFill>
              <a:latin typeface="Source Sans Pro" panose="020B0503030403020204" pitchFamily="34" charset="77"/>
              <a:sym typeface="Helvetica Light"/>
            </a:endParaRPr>
          </a:p>
        </p:txBody>
      </p:sp>
    </p:spTree>
    <p:extLst>
      <p:ext uri="{BB962C8B-B14F-4D97-AF65-F5344CB8AC3E}">
        <p14:creationId xmlns:p14="http://schemas.microsoft.com/office/powerpoint/2010/main" val="8120234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Rectangle"/>
          <p:cNvSpPr/>
          <p:nvPr/>
        </p:nvSpPr>
        <p:spPr>
          <a:xfrm>
            <a:off x="-17396" y="6253641"/>
            <a:ext cx="9178791" cy="673708"/>
          </a:xfrm>
          <a:prstGeom prst="rect">
            <a:avLst/>
          </a:prstGeom>
          <a:solidFill>
            <a:schemeClr val="accent1">
              <a:hueOff val="273561"/>
              <a:satOff val="2937"/>
              <a:lumOff val="-22233"/>
            </a:schemeClr>
          </a:solidFill>
          <a:ln w="12700">
            <a:miter lim="400000"/>
          </a:ln>
          <a:effectLst>
            <a:outerShdw blurRad="38100" dist="25400" dir="5400000" rotWithShape="0">
              <a:srgbClr val="000000">
                <a:alpha val="50000"/>
              </a:srgbClr>
            </a:outerShdw>
          </a:effectLst>
        </p:spPr>
        <p:txBody>
          <a:bodyPr lIns="35719" tIns="35719" rIns="35719" bIns="35719" anchor="ctr"/>
          <a:lstStyle/>
          <a:p>
            <a:pPr>
              <a:defRPr sz="2400">
                <a:solidFill>
                  <a:srgbClr val="FFFFFF"/>
                </a:solidFill>
              </a:defRPr>
            </a:pPr>
            <a:endParaRPr sz="1687"/>
          </a:p>
        </p:txBody>
      </p:sp>
      <p:sp>
        <p:nvSpPr>
          <p:cNvPr id="194" name="Line"/>
          <p:cNvSpPr/>
          <p:nvPr/>
        </p:nvSpPr>
        <p:spPr>
          <a:xfrm flipV="1">
            <a:off x="5592961" y="6365220"/>
            <a:ext cx="1" cy="367765"/>
          </a:xfrm>
          <a:prstGeom prst="line">
            <a:avLst/>
          </a:prstGeom>
          <a:ln w="12700">
            <a:solidFill>
              <a:srgbClr val="FFFFFF"/>
            </a:solidFill>
            <a:miter lim="400000"/>
          </a:ln>
        </p:spPr>
        <p:txBody>
          <a:bodyPr lIns="35719" tIns="35719" rIns="35719" bIns="35719" anchor="ctr"/>
          <a:lstStyle/>
          <a:p>
            <a:pPr>
              <a:defRPr sz="2400"/>
            </a:pPr>
            <a:endParaRPr sz="1687"/>
          </a:p>
        </p:txBody>
      </p:sp>
      <p:pic>
        <p:nvPicPr>
          <p:cNvPr id="195" name="Image" descr="Image"/>
          <p:cNvPicPr>
            <a:picLocks noChangeAspect="1"/>
          </p:cNvPicPr>
          <p:nvPr/>
        </p:nvPicPr>
        <p:blipFill>
          <a:blip r:embed="rId2"/>
          <a:stretch>
            <a:fillRect/>
          </a:stretch>
        </p:blipFill>
        <p:spPr>
          <a:xfrm>
            <a:off x="3612536" y="6441546"/>
            <a:ext cx="5063312" cy="215115"/>
          </a:xfrm>
          <a:prstGeom prst="rect">
            <a:avLst/>
          </a:prstGeom>
          <a:ln w="12700">
            <a:miter lim="400000"/>
          </a:ln>
        </p:spPr>
      </p:pic>
      <p:sp>
        <p:nvSpPr>
          <p:cNvPr id="4" name="TextBox 3">
            <a:extLst>
              <a:ext uri="{FF2B5EF4-FFF2-40B4-BE49-F238E27FC236}">
                <a16:creationId xmlns:a16="http://schemas.microsoft.com/office/drawing/2014/main" id="{49C47F22-BDF3-4C42-9882-547AD612B23A}"/>
              </a:ext>
            </a:extLst>
          </p:cNvPr>
          <p:cNvSpPr txBox="1"/>
          <p:nvPr/>
        </p:nvSpPr>
        <p:spPr>
          <a:xfrm>
            <a:off x="508992" y="1606337"/>
            <a:ext cx="7840521" cy="412715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5719" tIns="35719" rIns="35719" bIns="35719" numCol="1" spcCol="38100" rtlCol="0" anchor="ctr">
            <a:spAutoFit/>
          </a:bodyPr>
          <a:lstStyle/>
          <a:p>
            <a:pPr defTabSz="410751" hangingPunct="0">
              <a:spcAft>
                <a:spcPts val="844"/>
              </a:spcAft>
            </a:pPr>
            <a:r>
              <a:rPr lang="en-US" sz="2812" b="1" dirty="0">
                <a:solidFill>
                  <a:srgbClr val="D8272D"/>
                </a:solidFill>
                <a:latin typeface="Source Sans Pro" panose="020B0503030403020204" pitchFamily="34" charset="77"/>
              </a:rPr>
              <a:t>Access full services by calling</a:t>
            </a:r>
            <a:endParaRPr lang="en-US" sz="2812" b="1" dirty="0">
              <a:solidFill>
                <a:srgbClr val="D8272D"/>
              </a:solidFill>
              <a:latin typeface="Source Sans Pro" panose="020B0503030403020204" pitchFamily="34" charset="77"/>
              <a:sym typeface="Helvetica Light"/>
            </a:endParaRPr>
          </a:p>
          <a:p>
            <a:pPr lvl="2">
              <a:spcAft>
                <a:spcPts val="844"/>
              </a:spcAft>
            </a:pPr>
            <a:endParaRPr lang="en-US" sz="844" b="1" dirty="0">
              <a:latin typeface="Source Sans Pro" panose="020B0503030403020204" pitchFamily="34" charset="77"/>
            </a:endParaRP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800-451-1834</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A free  and confidential service</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Licensed clinicians available 24/7, 365</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hlinkClick r:id="rId3"/>
              </a:rPr>
              <a:t>www.mylifeexpert.com</a:t>
            </a:r>
            <a:r>
              <a:rPr lang="en-US" sz="1687" dirty="0">
                <a:latin typeface="Source Sans Pro" panose="020B0503030403020204" pitchFamily="34" charset="77"/>
              </a:rPr>
              <a:t> </a:t>
            </a:r>
          </a:p>
          <a:p>
            <a:pPr lvl="2">
              <a:spcAft>
                <a:spcPts val="844"/>
              </a:spcAft>
            </a:pPr>
            <a:endParaRPr lang="en-US" sz="1687" dirty="0">
              <a:latin typeface="Source Sans Pro" panose="020B0503030403020204" pitchFamily="34" charset="77"/>
            </a:endParaRPr>
          </a:p>
          <a:p>
            <a:pPr marL="241093" lvl="2" indent="-241093">
              <a:spcAft>
                <a:spcPts val="844"/>
              </a:spcAft>
              <a:buFont typeface="Arial" panose="020B0604020202020204" pitchFamily="34" charset="0"/>
              <a:buChar char="•"/>
            </a:pPr>
            <a:endParaRPr lang="en-US" sz="1687" dirty="0">
              <a:latin typeface="Source Sans Pro" panose="020B0503030403020204" pitchFamily="34" charset="77"/>
            </a:endParaRPr>
          </a:p>
          <a:p>
            <a:pPr lvl="2">
              <a:spcAft>
                <a:spcPts val="844"/>
              </a:spcAft>
            </a:pPr>
            <a:endParaRPr lang="en-US" sz="1687" b="1" dirty="0">
              <a:latin typeface="Source Sans Pro" panose="020B0503030403020204" pitchFamily="34" charset="77"/>
            </a:endParaRPr>
          </a:p>
          <a:p>
            <a:pPr marL="607197" lvl="2" indent="-274578">
              <a:spcAft>
                <a:spcPts val="844"/>
              </a:spcAft>
              <a:buFont typeface="Arial" panose="020B0604020202020204" pitchFamily="34" charset="0"/>
              <a:buChar char="•"/>
            </a:pPr>
            <a:endParaRPr lang="en-US" sz="1687" dirty="0">
              <a:solidFill>
                <a:srgbClr val="000000"/>
              </a:solidFill>
              <a:latin typeface="Source Sans Pro" panose="020B0503030403020204" pitchFamily="34" charset="77"/>
              <a:sym typeface="Helvetica Light"/>
            </a:endParaRPr>
          </a:p>
          <a:p>
            <a:pPr defTabSz="410751" hangingPunct="0"/>
            <a:endParaRPr lang="en-US" sz="2531" dirty="0">
              <a:solidFill>
                <a:srgbClr val="FF0000"/>
              </a:solidFill>
              <a:latin typeface="Source Sans Pro" panose="020B0503030403020204" pitchFamily="34" charset="77"/>
              <a:sym typeface="Helvetica Light"/>
            </a:endParaRPr>
          </a:p>
        </p:txBody>
      </p:sp>
    </p:spTree>
    <p:extLst>
      <p:ext uri="{BB962C8B-B14F-4D97-AF65-F5344CB8AC3E}">
        <p14:creationId xmlns:p14="http://schemas.microsoft.com/office/powerpoint/2010/main" val="1025213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 name="Rectangle"/>
          <p:cNvSpPr/>
          <p:nvPr/>
        </p:nvSpPr>
        <p:spPr>
          <a:xfrm>
            <a:off x="-17396" y="6253641"/>
            <a:ext cx="9178791" cy="688219"/>
          </a:xfrm>
          <a:prstGeom prst="rect">
            <a:avLst/>
          </a:prstGeom>
          <a:solidFill>
            <a:schemeClr val="accent1">
              <a:hueOff val="273561"/>
              <a:satOff val="2937"/>
              <a:lumOff val="-22233"/>
            </a:schemeClr>
          </a:solidFill>
          <a:ln w="12700">
            <a:miter lim="400000"/>
          </a:ln>
          <a:effectLst>
            <a:outerShdw blurRad="38100" dist="25400" dir="5400000" rotWithShape="0">
              <a:srgbClr val="000000">
                <a:alpha val="50000"/>
              </a:srgbClr>
            </a:outerShdw>
          </a:effectLst>
        </p:spPr>
        <p:txBody>
          <a:bodyPr lIns="35719" tIns="35719" rIns="35719" bIns="35719" anchor="ctr"/>
          <a:lstStyle/>
          <a:p>
            <a:pPr>
              <a:defRPr sz="2400">
                <a:solidFill>
                  <a:srgbClr val="FFFFFF"/>
                </a:solidFill>
              </a:defRPr>
            </a:pPr>
            <a:endParaRPr sz="1687"/>
          </a:p>
        </p:txBody>
      </p:sp>
      <p:sp>
        <p:nvSpPr>
          <p:cNvPr id="284" name="Line"/>
          <p:cNvSpPr/>
          <p:nvPr/>
        </p:nvSpPr>
        <p:spPr>
          <a:xfrm flipV="1">
            <a:off x="5592961" y="6365220"/>
            <a:ext cx="1" cy="367765"/>
          </a:xfrm>
          <a:prstGeom prst="line">
            <a:avLst/>
          </a:prstGeom>
          <a:ln w="12700">
            <a:solidFill>
              <a:srgbClr val="FFFFFF"/>
            </a:solidFill>
            <a:miter lim="400000"/>
          </a:ln>
        </p:spPr>
        <p:txBody>
          <a:bodyPr lIns="35719" tIns="35719" rIns="35719" bIns="35719" anchor="ctr"/>
          <a:lstStyle/>
          <a:p>
            <a:pPr>
              <a:defRPr sz="2400"/>
            </a:pPr>
            <a:endParaRPr sz="1687"/>
          </a:p>
        </p:txBody>
      </p:sp>
      <p:sp>
        <p:nvSpPr>
          <p:cNvPr id="285" name="Questions?…"/>
          <p:cNvSpPr txBox="1">
            <a:spLocks noGrp="1"/>
          </p:cNvSpPr>
          <p:nvPr>
            <p:ph type="title"/>
          </p:nvPr>
        </p:nvSpPr>
        <p:spPr>
          <a:xfrm>
            <a:off x="766673" y="1454753"/>
            <a:ext cx="7696723" cy="4284116"/>
          </a:xfrm>
          <a:prstGeom prst="rect">
            <a:avLst/>
          </a:prstGeom>
        </p:spPr>
        <p:txBody>
          <a:bodyPr vert="horz" lIns="32145" tIns="32145" rIns="32145" bIns="32145" rtlCol="0" anchor="t">
            <a:normAutofit/>
          </a:bodyPr>
          <a:lstStyle/>
          <a:p>
            <a:pPr defTabSz="617197">
              <a:spcAft>
                <a:spcPts val="844"/>
              </a:spcAft>
              <a:defRPr sz="3800">
                <a:solidFill>
                  <a:srgbClr val="1E356E"/>
                </a:solidFill>
                <a:latin typeface="Source Sans Pro"/>
                <a:ea typeface="Source Sans Pro"/>
                <a:cs typeface="Source Sans Pro"/>
                <a:sym typeface="Source Sans Pro"/>
              </a:defRPr>
            </a:pPr>
            <a:r>
              <a:rPr sz="2812" b="1" dirty="0">
                <a:solidFill>
                  <a:srgbClr val="DA262E"/>
                </a:solidFill>
              </a:rPr>
              <a:t>Questions?</a:t>
            </a:r>
            <a:endParaRPr lang="en-US" sz="2812" b="1" dirty="0">
              <a:solidFill>
                <a:srgbClr val="DA262E"/>
              </a:solidFill>
            </a:endParaRPr>
          </a:p>
          <a:p>
            <a:pPr marL="332619" defTabSz="617197">
              <a:lnSpc>
                <a:spcPct val="150000"/>
              </a:lnSpc>
              <a:spcAft>
                <a:spcPts val="844"/>
              </a:spcAft>
              <a:buClr>
                <a:srgbClr val="DA262E"/>
              </a:buClr>
              <a:buSzPct val="100000"/>
              <a:defRPr sz="3800">
                <a:solidFill>
                  <a:srgbClr val="1E356E"/>
                </a:solidFill>
                <a:latin typeface="Source Sans Pro"/>
                <a:ea typeface="Source Sans Pro"/>
                <a:cs typeface="Source Sans Pro"/>
                <a:sym typeface="Source Sans Pro"/>
              </a:defRPr>
            </a:pPr>
            <a:r>
              <a:rPr lang="en-US" sz="1687" dirty="0">
                <a:solidFill>
                  <a:srgbClr val="000000"/>
                </a:solidFill>
              </a:rPr>
              <a:t>Rachel Bruns</a:t>
            </a:r>
            <a:br>
              <a:rPr lang="en-US" sz="1687" dirty="0">
                <a:solidFill>
                  <a:srgbClr val="000000"/>
                </a:solidFill>
              </a:rPr>
            </a:br>
            <a:r>
              <a:rPr lang="en-US" sz="1687" dirty="0">
                <a:solidFill>
                  <a:srgbClr val="000000"/>
                </a:solidFill>
                <a:hlinkClick r:id="rId2"/>
              </a:rPr>
              <a:t>rbruns@statecommissions.org</a:t>
            </a:r>
            <a:br>
              <a:rPr lang="en-US" sz="1687" dirty="0">
                <a:solidFill>
                  <a:srgbClr val="000000"/>
                </a:solidFill>
              </a:rPr>
            </a:br>
            <a:r>
              <a:rPr lang="en-US" sz="1687" dirty="0">
                <a:solidFill>
                  <a:srgbClr val="000000"/>
                </a:solidFill>
              </a:rPr>
              <a:t>515.720.5892</a:t>
            </a:r>
            <a:br>
              <a:rPr lang="en-US" sz="1687" dirty="0">
                <a:solidFill>
                  <a:srgbClr val="000000"/>
                </a:solidFill>
              </a:rPr>
            </a:br>
            <a:br>
              <a:rPr lang="en-US" sz="1687" dirty="0">
                <a:solidFill>
                  <a:srgbClr val="000000"/>
                </a:solidFill>
              </a:rPr>
            </a:br>
            <a:r>
              <a:rPr lang="en-US" sz="1547" dirty="0">
                <a:sym typeface="Source Sans Pro"/>
                <a:hlinkClick r:id="rId3"/>
              </a:rPr>
              <a:t>https://www.statecommissions.org/americorps-member-assistance-program</a:t>
            </a:r>
            <a:r>
              <a:rPr lang="en-US" sz="1547" dirty="0">
                <a:sym typeface="Source Sans Pro"/>
              </a:rPr>
              <a:t>  </a:t>
            </a:r>
            <a:br>
              <a:rPr lang="en-US" sz="1969" dirty="0">
                <a:solidFill>
                  <a:srgbClr val="000000"/>
                </a:solidFill>
              </a:rPr>
            </a:br>
            <a:endParaRPr lang="en-US" sz="1969" dirty="0">
              <a:solidFill>
                <a:srgbClr val="000000"/>
              </a:solidFill>
            </a:endParaRPr>
          </a:p>
        </p:txBody>
      </p:sp>
      <p:pic>
        <p:nvPicPr>
          <p:cNvPr id="286" name="Image" descr="Image"/>
          <p:cNvPicPr>
            <a:picLocks noChangeAspect="1"/>
          </p:cNvPicPr>
          <p:nvPr/>
        </p:nvPicPr>
        <p:blipFill>
          <a:blip r:embed="rId4"/>
          <a:stretch>
            <a:fillRect/>
          </a:stretch>
        </p:blipFill>
        <p:spPr>
          <a:xfrm>
            <a:off x="3612536" y="6441546"/>
            <a:ext cx="5063312" cy="215115"/>
          </a:xfrm>
          <a:prstGeom prst="rect">
            <a:avLst/>
          </a:prstGeom>
          <a:ln w="12700">
            <a:miter lim="400000"/>
          </a:ln>
        </p:spPr>
      </p:pic>
      <p:pic>
        <p:nvPicPr>
          <p:cNvPr id="1026" name="Picture 2" descr="Image result for questions">
            <a:extLst>
              <a:ext uri="{FF2B5EF4-FFF2-40B4-BE49-F238E27FC236}">
                <a16:creationId xmlns:a16="http://schemas.microsoft.com/office/drawing/2014/main" id="{88AE2BC5-4392-BF4B-B6B9-FD4E5C4C64F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92961" y="939981"/>
            <a:ext cx="2614636" cy="174174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Rectangle"/>
          <p:cNvSpPr/>
          <p:nvPr/>
        </p:nvSpPr>
        <p:spPr>
          <a:xfrm>
            <a:off x="-17396" y="6253641"/>
            <a:ext cx="9178791" cy="673708"/>
          </a:xfrm>
          <a:prstGeom prst="rect">
            <a:avLst/>
          </a:prstGeom>
          <a:solidFill>
            <a:schemeClr val="accent1">
              <a:hueOff val="273561"/>
              <a:satOff val="2937"/>
              <a:lumOff val="-22233"/>
            </a:schemeClr>
          </a:solidFill>
          <a:ln w="12700">
            <a:miter lim="400000"/>
          </a:ln>
          <a:effectLst>
            <a:outerShdw blurRad="38100" dist="25400" dir="5400000" rotWithShape="0">
              <a:srgbClr val="000000">
                <a:alpha val="50000"/>
              </a:srgbClr>
            </a:outerShdw>
          </a:effectLst>
        </p:spPr>
        <p:txBody>
          <a:bodyPr lIns="35719" tIns="35719" rIns="35719" bIns="35719" anchor="ctr"/>
          <a:lstStyle/>
          <a:p>
            <a:pPr>
              <a:defRPr sz="2400">
                <a:solidFill>
                  <a:srgbClr val="FFFFFF"/>
                </a:solidFill>
              </a:defRPr>
            </a:pPr>
            <a:endParaRPr sz="1687"/>
          </a:p>
        </p:txBody>
      </p:sp>
      <p:sp>
        <p:nvSpPr>
          <p:cNvPr id="194" name="Line"/>
          <p:cNvSpPr/>
          <p:nvPr/>
        </p:nvSpPr>
        <p:spPr>
          <a:xfrm flipV="1">
            <a:off x="5592961" y="6365220"/>
            <a:ext cx="1" cy="367765"/>
          </a:xfrm>
          <a:prstGeom prst="line">
            <a:avLst/>
          </a:prstGeom>
          <a:ln w="12700">
            <a:solidFill>
              <a:srgbClr val="FFFFFF"/>
            </a:solidFill>
            <a:miter lim="400000"/>
          </a:ln>
        </p:spPr>
        <p:txBody>
          <a:bodyPr lIns="35719" tIns="35719" rIns="35719" bIns="35719" anchor="ctr"/>
          <a:lstStyle/>
          <a:p>
            <a:pPr>
              <a:defRPr sz="2400"/>
            </a:pPr>
            <a:endParaRPr sz="1687"/>
          </a:p>
        </p:txBody>
      </p:sp>
      <p:pic>
        <p:nvPicPr>
          <p:cNvPr id="195" name="Image" descr="Image"/>
          <p:cNvPicPr>
            <a:picLocks noChangeAspect="1"/>
          </p:cNvPicPr>
          <p:nvPr/>
        </p:nvPicPr>
        <p:blipFill>
          <a:blip r:embed="rId2"/>
          <a:stretch>
            <a:fillRect/>
          </a:stretch>
        </p:blipFill>
        <p:spPr>
          <a:xfrm>
            <a:off x="3612536" y="6441546"/>
            <a:ext cx="5063312" cy="215115"/>
          </a:xfrm>
          <a:prstGeom prst="rect">
            <a:avLst/>
          </a:prstGeom>
          <a:ln w="12700">
            <a:miter lim="400000"/>
          </a:ln>
        </p:spPr>
      </p:pic>
      <p:sp>
        <p:nvSpPr>
          <p:cNvPr id="4" name="TextBox 3">
            <a:extLst>
              <a:ext uri="{FF2B5EF4-FFF2-40B4-BE49-F238E27FC236}">
                <a16:creationId xmlns:a16="http://schemas.microsoft.com/office/drawing/2014/main" id="{49C47F22-BDF3-4C42-9882-547AD612B23A}"/>
              </a:ext>
            </a:extLst>
          </p:cNvPr>
          <p:cNvSpPr txBox="1"/>
          <p:nvPr/>
        </p:nvSpPr>
        <p:spPr>
          <a:xfrm>
            <a:off x="983620" y="1411044"/>
            <a:ext cx="7176761" cy="403591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5719" tIns="35719" rIns="35719" bIns="35719" numCol="1" spcCol="38100" rtlCol="0" anchor="ctr">
            <a:spAutoFit/>
          </a:bodyPr>
          <a:lstStyle/>
          <a:p>
            <a:pPr defTabSz="410751" hangingPunct="0">
              <a:spcAft>
                <a:spcPts val="844"/>
              </a:spcAft>
            </a:pPr>
            <a:r>
              <a:rPr lang="en-US" sz="2812" b="1" dirty="0">
                <a:solidFill>
                  <a:srgbClr val="D8272D"/>
                </a:solidFill>
                <a:latin typeface="Source Sans Pro" panose="020B0503030403020204" pitchFamily="34" charset="77"/>
              </a:rPr>
              <a:t>AmeriCorps Member Assistance Program (MAP)</a:t>
            </a:r>
            <a:endParaRPr lang="en-US" sz="2812" b="1" dirty="0">
              <a:solidFill>
                <a:srgbClr val="D8272D"/>
              </a:solidFill>
              <a:latin typeface="Source Sans Pro" panose="020B0503030403020204" pitchFamily="34" charset="77"/>
              <a:sym typeface="Helvetica Light"/>
            </a:endParaRPr>
          </a:p>
          <a:p>
            <a:pPr lvl="2">
              <a:spcAft>
                <a:spcPts val="844"/>
              </a:spcAft>
            </a:pPr>
            <a:endParaRPr lang="en-US" sz="844" b="1" dirty="0">
              <a:latin typeface="Source Sans Pro" panose="020B0503030403020204" pitchFamily="34" charset="77"/>
            </a:endParaRPr>
          </a:p>
          <a:p>
            <a:pPr lvl="2">
              <a:spcAft>
                <a:spcPts val="844"/>
              </a:spcAft>
            </a:pPr>
            <a:r>
              <a:rPr lang="en-US" sz="1969" b="1" dirty="0">
                <a:latin typeface="Source Sans Pro" panose="020B0503030403020204" pitchFamily="34" charset="77"/>
              </a:rPr>
              <a:t>What is MAP?</a:t>
            </a:r>
          </a:p>
          <a:p>
            <a:pPr marL="607197" lvl="2" indent="-274578">
              <a:spcAft>
                <a:spcPts val="844"/>
              </a:spcAft>
              <a:buFont typeface="Arial" panose="020B0604020202020204" pitchFamily="34" charset="0"/>
              <a:buChar char="•"/>
            </a:pPr>
            <a:r>
              <a:rPr lang="en-US" sz="1687" dirty="0">
                <a:solidFill>
                  <a:srgbClr val="000000"/>
                </a:solidFill>
                <a:latin typeface="Source Sans Pro" panose="020B0503030403020204" pitchFamily="34" charset="77"/>
                <a:sym typeface="Helvetica Light"/>
              </a:rPr>
              <a:t>Free, 24/7, and unlimited telephonic mental health counseling for our AmeriCorps members </a:t>
            </a:r>
            <a:r>
              <a:rPr lang="en-US" sz="1687" i="1" dirty="0">
                <a:latin typeface="Source Sans Pro" panose="020B0503030403020204" pitchFamily="34" charset="77"/>
              </a:rPr>
              <a:t>(and employees, if applicable)</a:t>
            </a:r>
            <a:r>
              <a:rPr lang="en-US" sz="1687" dirty="0">
                <a:solidFill>
                  <a:srgbClr val="000000"/>
                </a:solidFill>
                <a:latin typeface="Source Sans Pro" panose="020B0503030403020204" pitchFamily="34" charset="77"/>
                <a:sym typeface="Helvetica Light"/>
              </a:rPr>
              <a:t>  and household members </a:t>
            </a:r>
            <a:r>
              <a:rPr lang="en-US" sz="1687" dirty="0">
                <a:latin typeface="Source Sans Pro" panose="020B0503030403020204" pitchFamily="34" charset="77"/>
              </a:rPr>
              <a:t>Access to a range of resources to support your well-being</a:t>
            </a:r>
          </a:p>
          <a:p>
            <a:pPr marL="607197" lvl="2" indent="-274578">
              <a:spcAft>
                <a:spcPts val="844"/>
              </a:spcAft>
              <a:buFont typeface="Arial" panose="020B0604020202020204" pitchFamily="34" charset="0"/>
              <a:buChar char="•"/>
            </a:pPr>
            <a:r>
              <a:rPr lang="en-US" sz="1687" dirty="0">
                <a:latin typeface="Source Sans Pro" panose="020B0503030403020204" pitchFamily="34" charset="77"/>
              </a:rPr>
              <a:t>Participation is</a:t>
            </a:r>
            <a:r>
              <a:rPr lang="en-US" sz="1687" b="1" dirty="0">
                <a:latin typeface="Source Sans Pro" panose="020B0503030403020204" pitchFamily="34" charset="77"/>
              </a:rPr>
              <a:t> </a:t>
            </a:r>
            <a:r>
              <a:rPr lang="en-US" sz="1687" b="1" u="sng" dirty="0">
                <a:latin typeface="Source Sans Pro" panose="020B0503030403020204" pitchFamily="34" charset="77"/>
              </a:rPr>
              <a:t>voluntary</a:t>
            </a:r>
            <a:r>
              <a:rPr lang="en-US" sz="1687" b="1" dirty="0">
                <a:latin typeface="Source Sans Pro" panose="020B0503030403020204" pitchFamily="34" charset="77"/>
              </a:rPr>
              <a:t> </a:t>
            </a:r>
            <a:r>
              <a:rPr lang="en-US" sz="1687" dirty="0">
                <a:latin typeface="Source Sans Pro" panose="020B0503030403020204" pitchFamily="34" charset="77"/>
              </a:rPr>
              <a:t>and </a:t>
            </a:r>
            <a:r>
              <a:rPr lang="en-US" sz="1687" b="1" u="sng" dirty="0">
                <a:latin typeface="Source Sans Pro" panose="020B0503030403020204" pitchFamily="34" charset="77"/>
              </a:rPr>
              <a:t>confidential</a:t>
            </a:r>
          </a:p>
          <a:p>
            <a:pPr marL="607197" lvl="2" indent="-274578">
              <a:spcAft>
                <a:spcPts val="844"/>
              </a:spcAft>
              <a:buFont typeface="Arial" panose="020B0604020202020204" pitchFamily="34" charset="0"/>
              <a:buChar char="•"/>
            </a:pPr>
            <a:r>
              <a:rPr lang="en-US" sz="1687" dirty="0">
                <a:solidFill>
                  <a:srgbClr val="000000"/>
                </a:solidFill>
                <a:latin typeface="Source Sans Pro" panose="020B0503030403020204" pitchFamily="34" charset="77"/>
                <a:sym typeface="Helvetica Light"/>
              </a:rPr>
              <a:t>Translation</a:t>
            </a:r>
            <a:r>
              <a:rPr lang="en-US" sz="1687" dirty="0">
                <a:latin typeface="Source Sans Pro" panose="020B0503030403020204" pitchFamily="34" charset="77"/>
              </a:rPr>
              <a:t> services available in up to 140+ languages</a:t>
            </a:r>
          </a:p>
          <a:p>
            <a:pPr marL="607197" lvl="2" indent="-274578">
              <a:spcAft>
                <a:spcPts val="844"/>
              </a:spcAft>
              <a:buFont typeface="Arial" panose="020B0604020202020204" pitchFamily="34" charset="0"/>
              <a:buChar char="•"/>
            </a:pPr>
            <a:r>
              <a:rPr lang="en-US" sz="1687" dirty="0">
                <a:latin typeface="Source Sans Pro" panose="020B0503030403020204" pitchFamily="34" charset="77"/>
              </a:rPr>
              <a:t>Provider </a:t>
            </a:r>
            <a:r>
              <a:rPr lang="en-US" sz="1687" b="1" dirty="0" err="1">
                <a:latin typeface="Source Sans Pro" panose="020B0503030403020204" pitchFamily="34" charset="77"/>
              </a:rPr>
              <a:t>AllOne</a:t>
            </a:r>
            <a:r>
              <a:rPr lang="en-US" sz="1687" b="1" dirty="0">
                <a:latin typeface="Source Sans Pro" panose="020B0503030403020204" pitchFamily="34" charset="77"/>
              </a:rPr>
              <a:t> Health</a:t>
            </a:r>
            <a:endParaRPr lang="en-US" sz="1687" b="1" dirty="0">
              <a:solidFill>
                <a:srgbClr val="000000"/>
              </a:solidFill>
              <a:latin typeface="Source Sans Pro" panose="020B0503030403020204" pitchFamily="34" charset="77"/>
              <a:sym typeface="Helvetica Light"/>
            </a:endParaRPr>
          </a:p>
          <a:p>
            <a:pPr defTabSz="410751" hangingPunct="0"/>
            <a:endParaRPr lang="en-US" sz="2531" dirty="0">
              <a:solidFill>
                <a:srgbClr val="FF0000"/>
              </a:solidFill>
              <a:latin typeface="Source Sans Pro" panose="020B0503030403020204" pitchFamily="34" charset="77"/>
              <a:sym typeface="Helvetica Ligh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Rectangle"/>
          <p:cNvSpPr/>
          <p:nvPr/>
        </p:nvSpPr>
        <p:spPr>
          <a:xfrm>
            <a:off x="-17396" y="6253641"/>
            <a:ext cx="9178791" cy="673708"/>
          </a:xfrm>
          <a:prstGeom prst="rect">
            <a:avLst/>
          </a:prstGeom>
          <a:solidFill>
            <a:schemeClr val="accent1">
              <a:hueOff val="273561"/>
              <a:satOff val="2937"/>
              <a:lumOff val="-22233"/>
            </a:schemeClr>
          </a:solidFill>
          <a:ln w="12700">
            <a:miter lim="400000"/>
          </a:ln>
          <a:effectLst>
            <a:outerShdw blurRad="38100" dist="25400" dir="5400000" rotWithShape="0">
              <a:srgbClr val="000000">
                <a:alpha val="50000"/>
              </a:srgbClr>
            </a:outerShdw>
          </a:effectLst>
        </p:spPr>
        <p:txBody>
          <a:bodyPr lIns="35719" tIns="35719" rIns="35719" bIns="35719" anchor="ctr"/>
          <a:lstStyle/>
          <a:p>
            <a:pPr>
              <a:defRPr sz="2400">
                <a:solidFill>
                  <a:srgbClr val="FFFFFF"/>
                </a:solidFill>
              </a:defRPr>
            </a:pPr>
            <a:endParaRPr sz="1687"/>
          </a:p>
        </p:txBody>
      </p:sp>
      <p:sp>
        <p:nvSpPr>
          <p:cNvPr id="194" name="Line"/>
          <p:cNvSpPr/>
          <p:nvPr/>
        </p:nvSpPr>
        <p:spPr>
          <a:xfrm flipV="1">
            <a:off x="5592961" y="6365220"/>
            <a:ext cx="1" cy="367765"/>
          </a:xfrm>
          <a:prstGeom prst="line">
            <a:avLst/>
          </a:prstGeom>
          <a:ln w="12700">
            <a:solidFill>
              <a:srgbClr val="FFFFFF"/>
            </a:solidFill>
            <a:miter lim="400000"/>
          </a:ln>
        </p:spPr>
        <p:txBody>
          <a:bodyPr lIns="35719" tIns="35719" rIns="35719" bIns="35719" anchor="ctr"/>
          <a:lstStyle/>
          <a:p>
            <a:pPr>
              <a:defRPr sz="2400"/>
            </a:pPr>
            <a:endParaRPr sz="1687"/>
          </a:p>
        </p:txBody>
      </p:sp>
      <p:pic>
        <p:nvPicPr>
          <p:cNvPr id="195" name="Image" descr="Image"/>
          <p:cNvPicPr>
            <a:picLocks noChangeAspect="1"/>
          </p:cNvPicPr>
          <p:nvPr/>
        </p:nvPicPr>
        <p:blipFill>
          <a:blip r:embed="rId2"/>
          <a:stretch>
            <a:fillRect/>
          </a:stretch>
        </p:blipFill>
        <p:spPr>
          <a:xfrm>
            <a:off x="3612536" y="6441546"/>
            <a:ext cx="5063312" cy="215115"/>
          </a:xfrm>
          <a:prstGeom prst="rect">
            <a:avLst/>
          </a:prstGeom>
          <a:ln w="12700">
            <a:miter lim="400000"/>
          </a:ln>
        </p:spPr>
      </p:pic>
      <p:sp>
        <p:nvSpPr>
          <p:cNvPr id="4" name="TextBox 3">
            <a:extLst>
              <a:ext uri="{FF2B5EF4-FFF2-40B4-BE49-F238E27FC236}">
                <a16:creationId xmlns:a16="http://schemas.microsoft.com/office/drawing/2014/main" id="{49C47F22-BDF3-4C42-9882-547AD612B23A}"/>
              </a:ext>
            </a:extLst>
          </p:cNvPr>
          <p:cNvSpPr txBox="1"/>
          <p:nvPr/>
        </p:nvSpPr>
        <p:spPr>
          <a:xfrm>
            <a:off x="983620" y="1208998"/>
            <a:ext cx="7176761" cy="319754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5719" tIns="35719" rIns="35719" bIns="35719" numCol="1" spcCol="38100" rtlCol="0" anchor="ctr">
            <a:spAutoFit/>
          </a:bodyPr>
          <a:lstStyle/>
          <a:p>
            <a:pPr defTabSz="410751" hangingPunct="0">
              <a:spcAft>
                <a:spcPts val="844"/>
              </a:spcAft>
            </a:pPr>
            <a:r>
              <a:rPr lang="en-US" sz="2812" b="1" dirty="0">
                <a:solidFill>
                  <a:srgbClr val="D8272D"/>
                </a:solidFill>
                <a:latin typeface="Source Sans Pro" panose="020B0503030403020204" pitchFamily="34" charset="77"/>
              </a:rPr>
              <a:t>Mental Health Counseling</a:t>
            </a:r>
            <a:endParaRPr lang="en-US" sz="2812" b="1" dirty="0">
              <a:solidFill>
                <a:srgbClr val="D8272D"/>
              </a:solidFill>
              <a:latin typeface="Source Sans Pro" panose="020B0503030403020204" pitchFamily="34" charset="77"/>
              <a:sym typeface="Helvetica Light"/>
            </a:endParaRPr>
          </a:p>
          <a:p>
            <a:pPr lvl="2">
              <a:spcAft>
                <a:spcPts val="844"/>
              </a:spcAft>
            </a:pPr>
            <a:endParaRPr lang="en-US" sz="844" b="1" dirty="0">
              <a:latin typeface="Source Sans Pro" panose="020B0503030403020204" pitchFamily="34" charset="77"/>
            </a:endParaRPr>
          </a:p>
          <a:p>
            <a:pPr marL="607197" lvl="2" indent="-274578">
              <a:spcAft>
                <a:spcPts val="844"/>
              </a:spcAft>
              <a:buFont typeface="Arial" panose="020B0604020202020204" pitchFamily="34" charset="0"/>
              <a:buChar char="•"/>
            </a:pPr>
            <a:r>
              <a:rPr lang="en-US" sz="1687" dirty="0">
                <a:solidFill>
                  <a:srgbClr val="000000"/>
                </a:solidFill>
                <a:latin typeface="Source Sans Pro" panose="020B0503030403020204" pitchFamily="34" charset="77"/>
                <a:sym typeface="Helvetica Light"/>
              </a:rPr>
              <a:t>Licensed Master’s level counselors</a:t>
            </a:r>
          </a:p>
          <a:p>
            <a:pPr marL="607197" lvl="2" indent="-274578">
              <a:spcAft>
                <a:spcPts val="844"/>
              </a:spcAft>
              <a:buFont typeface="Arial" panose="020B0604020202020204" pitchFamily="34" charset="0"/>
              <a:buChar char="•"/>
            </a:pPr>
            <a:r>
              <a:rPr lang="en-US" sz="1687" dirty="0">
                <a:latin typeface="Source Sans Pro" panose="020B0503030403020204" pitchFamily="34" charset="77"/>
              </a:rPr>
              <a:t>Accessible via phone </a:t>
            </a:r>
            <a:r>
              <a:rPr lang="en-US" sz="1687" b="1" dirty="0">
                <a:latin typeface="Source Sans Pro" panose="020B0503030403020204" pitchFamily="34" charset="77"/>
              </a:rPr>
              <a:t>24/7</a:t>
            </a:r>
          </a:p>
          <a:p>
            <a:pPr marL="607197" lvl="2" indent="-274578">
              <a:spcAft>
                <a:spcPts val="844"/>
              </a:spcAft>
              <a:buFont typeface="Arial" panose="020B0604020202020204" pitchFamily="34" charset="0"/>
              <a:buChar char="•"/>
            </a:pPr>
            <a:r>
              <a:rPr lang="en-US" sz="1687" dirty="0">
                <a:latin typeface="Source Sans Pro" panose="020B0503030403020204" pitchFamily="34" charset="77"/>
              </a:rPr>
              <a:t>For help with any issues including, but not limited to family conflict, depression, couples/relationships, substance abuse, grief, anxiety,  work/life balance, parenting, stress, etc. </a:t>
            </a:r>
            <a:endParaRPr lang="en-US" sz="1687" dirty="0">
              <a:solidFill>
                <a:srgbClr val="000000"/>
              </a:solidFill>
              <a:latin typeface="Source Sans Pro" panose="020B0503030403020204" pitchFamily="34" charset="77"/>
              <a:sym typeface="Helvetica Light"/>
            </a:endParaRPr>
          </a:p>
          <a:p>
            <a:pPr marL="607197" lvl="2" indent="-274578">
              <a:spcAft>
                <a:spcPts val="844"/>
              </a:spcAft>
              <a:buFont typeface="Arial" panose="020B0604020202020204" pitchFamily="34" charset="0"/>
              <a:buChar char="•"/>
            </a:pPr>
            <a:endParaRPr lang="en-US" sz="1687" dirty="0">
              <a:solidFill>
                <a:srgbClr val="000000"/>
              </a:solidFill>
              <a:latin typeface="Source Sans Pro" panose="020B0503030403020204" pitchFamily="34" charset="77"/>
              <a:sym typeface="Helvetica Light"/>
            </a:endParaRPr>
          </a:p>
          <a:p>
            <a:pPr defTabSz="410751" hangingPunct="0"/>
            <a:endParaRPr lang="en-US" sz="2531" dirty="0">
              <a:solidFill>
                <a:srgbClr val="FF0000"/>
              </a:solidFill>
              <a:latin typeface="Source Sans Pro" panose="020B0503030403020204" pitchFamily="34" charset="77"/>
              <a:sym typeface="Helvetica Light"/>
            </a:endParaRPr>
          </a:p>
        </p:txBody>
      </p:sp>
    </p:spTree>
    <p:extLst>
      <p:ext uri="{BB962C8B-B14F-4D97-AF65-F5344CB8AC3E}">
        <p14:creationId xmlns:p14="http://schemas.microsoft.com/office/powerpoint/2010/main" val="959776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Rectangle"/>
          <p:cNvSpPr/>
          <p:nvPr/>
        </p:nvSpPr>
        <p:spPr>
          <a:xfrm>
            <a:off x="-17396" y="6253641"/>
            <a:ext cx="9178791" cy="673708"/>
          </a:xfrm>
          <a:prstGeom prst="rect">
            <a:avLst/>
          </a:prstGeom>
          <a:solidFill>
            <a:schemeClr val="accent1">
              <a:hueOff val="273561"/>
              <a:satOff val="2937"/>
              <a:lumOff val="-22233"/>
            </a:schemeClr>
          </a:solidFill>
          <a:ln w="12700">
            <a:miter lim="400000"/>
          </a:ln>
          <a:effectLst>
            <a:outerShdw blurRad="38100" dist="25400" dir="5400000" rotWithShape="0">
              <a:srgbClr val="000000">
                <a:alpha val="50000"/>
              </a:srgbClr>
            </a:outerShdw>
          </a:effectLst>
        </p:spPr>
        <p:txBody>
          <a:bodyPr lIns="35719" tIns="35719" rIns="35719" bIns="35719" anchor="ctr"/>
          <a:lstStyle/>
          <a:p>
            <a:pPr>
              <a:defRPr sz="2400">
                <a:solidFill>
                  <a:srgbClr val="FFFFFF"/>
                </a:solidFill>
              </a:defRPr>
            </a:pPr>
            <a:endParaRPr sz="1687"/>
          </a:p>
        </p:txBody>
      </p:sp>
      <p:sp>
        <p:nvSpPr>
          <p:cNvPr id="194" name="Line"/>
          <p:cNvSpPr/>
          <p:nvPr/>
        </p:nvSpPr>
        <p:spPr>
          <a:xfrm flipV="1">
            <a:off x="5592961" y="6365220"/>
            <a:ext cx="1" cy="367765"/>
          </a:xfrm>
          <a:prstGeom prst="line">
            <a:avLst/>
          </a:prstGeom>
          <a:ln w="12700">
            <a:solidFill>
              <a:srgbClr val="FFFFFF"/>
            </a:solidFill>
            <a:miter lim="400000"/>
          </a:ln>
        </p:spPr>
        <p:txBody>
          <a:bodyPr lIns="35719" tIns="35719" rIns="35719" bIns="35719" anchor="ctr"/>
          <a:lstStyle/>
          <a:p>
            <a:pPr>
              <a:defRPr sz="2400"/>
            </a:pPr>
            <a:endParaRPr sz="1687"/>
          </a:p>
        </p:txBody>
      </p:sp>
      <p:pic>
        <p:nvPicPr>
          <p:cNvPr id="195" name="Image" descr="Image"/>
          <p:cNvPicPr>
            <a:picLocks noChangeAspect="1"/>
          </p:cNvPicPr>
          <p:nvPr/>
        </p:nvPicPr>
        <p:blipFill>
          <a:blip r:embed="rId2"/>
          <a:stretch>
            <a:fillRect/>
          </a:stretch>
        </p:blipFill>
        <p:spPr>
          <a:xfrm>
            <a:off x="3612536" y="6441546"/>
            <a:ext cx="5063312" cy="215115"/>
          </a:xfrm>
          <a:prstGeom prst="rect">
            <a:avLst/>
          </a:prstGeom>
          <a:ln w="12700">
            <a:miter lim="400000"/>
          </a:ln>
        </p:spPr>
      </p:pic>
      <p:sp>
        <p:nvSpPr>
          <p:cNvPr id="4" name="TextBox 3">
            <a:extLst>
              <a:ext uri="{FF2B5EF4-FFF2-40B4-BE49-F238E27FC236}">
                <a16:creationId xmlns:a16="http://schemas.microsoft.com/office/drawing/2014/main" id="{49C47F22-BDF3-4C42-9882-547AD612B23A}"/>
              </a:ext>
            </a:extLst>
          </p:cNvPr>
          <p:cNvSpPr txBox="1"/>
          <p:nvPr/>
        </p:nvSpPr>
        <p:spPr>
          <a:xfrm>
            <a:off x="983620" y="1097571"/>
            <a:ext cx="7176761" cy="459824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5719" tIns="35719" rIns="35719" bIns="35719" numCol="1" spcCol="38100" rtlCol="0" anchor="ctr">
            <a:spAutoFit/>
          </a:bodyPr>
          <a:lstStyle/>
          <a:p>
            <a:pPr>
              <a:spcAft>
                <a:spcPts val="844"/>
              </a:spcAft>
            </a:pPr>
            <a:r>
              <a:rPr lang="en-US" sz="2812" b="1" dirty="0">
                <a:solidFill>
                  <a:srgbClr val="D8272D"/>
                </a:solidFill>
                <a:latin typeface="Source Sans Pro" panose="020B0503030403020204" pitchFamily="34" charset="77"/>
              </a:rPr>
              <a:t>Face-To-Face Counseling (for Premium only)</a:t>
            </a:r>
          </a:p>
          <a:p>
            <a:pPr lvl="2">
              <a:spcAft>
                <a:spcPts val="844"/>
              </a:spcAft>
            </a:pPr>
            <a:endParaRPr lang="en-US" sz="844" b="1" dirty="0">
              <a:latin typeface="Source Sans Pro" panose="020B0503030403020204" pitchFamily="34" charset="77"/>
            </a:endParaRPr>
          </a:p>
          <a:p>
            <a:pPr marL="607197" lvl="2" indent="-274578">
              <a:spcAft>
                <a:spcPts val="844"/>
              </a:spcAft>
              <a:buFont typeface="Arial" panose="020B0604020202020204" pitchFamily="34" charset="0"/>
              <a:buChar char="•"/>
            </a:pPr>
            <a:r>
              <a:rPr lang="en-US" sz="1687" dirty="0">
                <a:latin typeface="Source Sans Pro" panose="020B0503030403020204" pitchFamily="34" charset="77"/>
              </a:rPr>
              <a:t>If your program signed up for the upgraded Premium Package, you are also eligible to access up to 3 face-to-face counseling sessions with a mental health professional in your area. (Up to six face-to-face sessions with Premium Plus Package)</a:t>
            </a:r>
          </a:p>
          <a:p>
            <a:pPr marL="607197" lvl="2" indent="-274578">
              <a:spcAft>
                <a:spcPts val="844"/>
              </a:spcAft>
              <a:buFont typeface="Arial" panose="020B0604020202020204" pitchFamily="34" charset="0"/>
              <a:buChar char="•"/>
            </a:pPr>
            <a:r>
              <a:rPr lang="en-US" sz="1687" dirty="0">
                <a:latin typeface="Source Sans Pro" panose="020B0503030403020204" pitchFamily="34" charset="77"/>
              </a:rPr>
              <a:t>To request this, call the 1-800 number and request face-to-face counseling</a:t>
            </a:r>
          </a:p>
          <a:p>
            <a:pPr marL="607197" lvl="2" indent="-274578">
              <a:spcAft>
                <a:spcPts val="844"/>
              </a:spcAft>
              <a:buFont typeface="Arial" panose="020B0604020202020204" pitchFamily="34" charset="0"/>
              <a:buChar char="•"/>
            </a:pPr>
            <a:r>
              <a:rPr lang="en-US" sz="1687" dirty="0">
                <a:latin typeface="Source Sans Pro" panose="020B0503030403020204" pitchFamily="34" charset="77"/>
              </a:rPr>
              <a:t>It may take up to 2-4 weeks to schedule an in-person session based on counselor availability and location</a:t>
            </a:r>
          </a:p>
          <a:p>
            <a:pPr marL="607197" lvl="2" indent="-274578">
              <a:spcAft>
                <a:spcPts val="844"/>
              </a:spcAft>
              <a:buFont typeface="Arial" panose="020B0604020202020204" pitchFamily="34" charset="0"/>
              <a:buChar char="•"/>
            </a:pPr>
            <a:r>
              <a:rPr lang="en-US" sz="1687" dirty="0">
                <a:latin typeface="Source Sans Pro" panose="020B0503030403020204" pitchFamily="34" charset="77"/>
              </a:rPr>
              <a:t>To confirm access to this additional benefit, ask your program director or contact ASC</a:t>
            </a:r>
          </a:p>
          <a:p>
            <a:pPr marL="607197" lvl="2" indent="-274578">
              <a:spcAft>
                <a:spcPts val="844"/>
              </a:spcAft>
              <a:buFont typeface="Arial" panose="020B0604020202020204" pitchFamily="34" charset="0"/>
              <a:buChar char="•"/>
            </a:pPr>
            <a:endParaRPr lang="en-US" sz="1687" dirty="0">
              <a:solidFill>
                <a:srgbClr val="000000"/>
              </a:solidFill>
              <a:latin typeface="Source Sans Pro" panose="020B0503030403020204" pitchFamily="34" charset="77"/>
              <a:sym typeface="Helvetica Light"/>
            </a:endParaRPr>
          </a:p>
          <a:p>
            <a:pPr defTabSz="410751" hangingPunct="0"/>
            <a:endParaRPr lang="en-US" sz="2531" dirty="0">
              <a:solidFill>
                <a:srgbClr val="FF0000"/>
              </a:solidFill>
              <a:latin typeface="Source Sans Pro" panose="020B0503030403020204" pitchFamily="34" charset="77"/>
              <a:sym typeface="Helvetica Light"/>
            </a:endParaRPr>
          </a:p>
        </p:txBody>
      </p:sp>
    </p:spTree>
    <p:extLst>
      <p:ext uri="{BB962C8B-B14F-4D97-AF65-F5344CB8AC3E}">
        <p14:creationId xmlns:p14="http://schemas.microsoft.com/office/powerpoint/2010/main" val="639678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Rectangle"/>
          <p:cNvSpPr/>
          <p:nvPr/>
        </p:nvSpPr>
        <p:spPr>
          <a:xfrm>
            <a:off x="-17396" y="6253641"/>
            <a:ext cx="9178791" cy="673708"/>
          </a:xfrm>
          <a:prstGeom prst="rect">
            <a:avLst/>
          </a:prstGeom>
          <a:solidFill>
            <a:schemeClr val="accent1">
              <a:hueOff val="273561"/>
              <a:satOff val="2937"/>
              <a:lumOff val="-22233"/>
            </a:schemeClr>
          </a:solidFill>
          <a:ln w="12700">
            <a:miter lim="400000"/>
          </a:ln>
          <a:effectLst>
            <a:outerShdw blurRad="38100" dist="25400" dir="5400000" rotWithShape="0">
              <a:srgbClr val="000000">
                <a:alpha val="50000"/>
              </a:srgbClr>
            </a:outerShdw>
          </a:effectLst>
        </p:spPr>
        <p:txBody>
          <a:bodyPr lIns="35719" tIns="35719" rIns="35719" bIns="35719" anchor="ctr"/>
          <a:lstStyle/>
          <a:p>
            <a:pPr>
              <a:defRPr sz="2400">
                <a:solidFill>
                  <a:srgbClr val="FFFFFF"/>
                </a:solidFill>
              </a:defRPr>
            </a:pPr>
            <a:endParaRPr sz="1687"/>
          </a:p>
        </p:txBody>
      </p:sp>
      <p:sp>
        <p:nvSpPr>
          <p:cNvPr id="194" name="Line"/>
          <p:cNvSpPr/>
          <p:nvPr/>
        </p:nvSpPr>
        <p:spPr>
          <a:xfrm flipV="1">
            <a:off x="5592961" y="6365220"/>
            <a:ext cx="1" cy="367765"/>
          </a:xfrm>
          <a:prstGeom prst="line">
            <a:avLst/>
          </a:prstGeom>
          <a:ln w="12700">
            <a:solidFill>
              <a:srgbClr val="FFFFFF"/>
            </a:solidFill>
            <a:miter lim="400000"/>
          </a:ln>
        </p:spPr>
        <p:txBody>
          <a:bodyPr lIns="35719" tIns="35719" rIns="35719" bIns="35719" anchor="ctr"/>
          <a:lstStyle/>
          <a:p>
            <a:pPr>
              <a:defRPr sz="2400"/>
            </a:pPr>
            <a:endParaRPr sz="1687"/>
          </a:p>
        </p:txBody>
      </p:sp>
      <p:pic>
        <p:nvPicPr>
          <p:cNvPr id="195" name="Image" descr="Image"/>
          <p:cNvPicPr>
            <a:picLocks noChangeAspect="1"/>
          </p:cNvPicPr>
          <p:nvPr/>
        </p:nvPicPr>
        <p:blipFill>
          <a:blip r:embed="rId2"/>
          <a:stretch>
            <a:fillRect/>
          </a:stretch>
        </p:blipFill>
        <p:spPr>
          <a:xfrm>
            <a:off x="3612536" y="6441546"/>
            <a:ext cx="5063312" cy="215115"/>
          </a:xfrm>
          <a:prstGeom prst="rect">
            <a:avLst/>
          </a:prstGeom>
          <a:ln w="12700">
            <a:miter lim="400000"/>
          </a:ln>
        </p:spPr>
      </p:pic>
      <p:sp>
        <p:nvSpPr>
          <p:cNvPr id="4" name="TextBox 3">
            <a:extLst>
              <a:ext uri="{FF2B5EF4-FFF2-40B4-BE49-F238E27FC236}">
                <a16:creationId xmlns:a16="http://schemas.microsoft.com/office/drawing/2014/main" id="{49C47F22-BDF3-4C42-9882-547AD612B23A}"/>
              </a:ext>
            </a:extLst>
          </p:cNvPr>
          <p:cNvSpPr txBox="1"/>
          <p:nvPr/>
        </p:nvSpPr>
        <p:spPr>
          <a:xfrm>
            <a:off x="934627" y="1376242"/>
            <a:ext cx="7176761" cy="521380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5719" tIns="35719" rIns="35719" bIns="35719" numCol="1" spcCol="38100" rtlCol="0" anchor="ctr">
            <a:spAutoFit/>
          </a:bodyPr>
          <a:lstStyle/>
          <a:p>
            <a:pPr defTabSz="410751" hangingPunct="0">
              <a:spcAft>
                <a:spcPts val="844"/>
              </a:spcAft>
            </a:pPr>
            <a:r>
              <a:rPr lang="en-US" sz="2812" b="1" dirty="0">
                <a:solidFill>
                  <a:srgbClr val="D8272D"/>
                </a:solidFill>
                <a:latin typeface="Source Sans Pro" panose="020B0503030403020204" pitchFamily="34" charset="77"/>
              </a:rPr>
              <a:t>Life Coaching</a:t>
            </a:r>
            <a:endParaRPr lang="en-US" sz="2812" b="1" dirty="0">
              <a:solidFill>
                <a:srgbClr val="D8272D"/>
              </a:solidFill>
              <a:latin typeface="Source Sans Pro" panose="020B0503030403020204" pitchFamily="34" charset="77"/>
              <a:sym typeface="Helvetica Light"/>
            </a:endParaRPr>
          </a:p>
          <a:p>
            <a:pPr lvl="2">
              <a:spcAft>
                <a:spcPts val="844"/>
              </a:spcAft>
            </a:pPr>
            <a:endParaRPr lang="en-US" sz="844" b="1" dirty="0">
              <a:latin typeface="Source Sans Pro" panose="020B0503030403020204" pitchFamily="34" charset="77"/>
            </a:endParaRPr>
          </a:p>
          <a:p>
            <a:pPr lvl="2">
              <a:spcAft>
                <a:spcPts val="844"/>
              </a:spcAft>
            </a:pPr>
            <a:r>
              <a:rPr lang="en-US" sz="1687" b="1" dirty="0">
                <a:latin typeface="Source Sans Pro" panose="020B0503030403020204" pitchFamily="34" charset="77"/>
              </a:rPr>
              <a:t>For personal and professional goals to help with</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Life transitions</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Enhance communication skills</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Improving stress and time management</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Creating better work/life balance</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Managing multiple projects and demands</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Living a more purposeful life</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Setting goals and action steps</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Improving relationships</a:t>
            </a:r>
          </a:p>
          <a:p>
            <a:pPr lvl="2">
              <a:spcAft>
                <a:spcPts val="844"/>
              </a:spcAft>
            </a:pPr>
            <a:endParaRPr lang="en-US" sz="1687" b="1" dirty="0">
              <a:latin typeface="Source Sans Pro" panose="020B0503030403020204" pitchFamily="34" charset="77"/>
            </a:endParaRPr>
          </a:p>
          <a:p>
            <a:pPr marL="607197" lvl="2" indent="-274578">
              <a:spcAft>
                <a:spcPts val="844"/>
              </a:spcAft>
              <a:buFont typeface="Arial" panose="020B0604020202020204" pitchFamily="34" charset="0"/>
              <a:buChar char="•"/>
            </a:pPr>
            <a:endParaRPr lang="en-US" sz="1687" dirty="0">
              <a:solidFill>
                <a:srgbClr val="000000"/>
              </a:solidFill>
              <a:latin typeface="Source Sans Pro" panose="020B0503030403020204" pitchFamily="34" charset="77"/>
              <a:sym typeface="Helvetica Light"/>
            </a:endParaRPr>
          </a:p>
          <a:p>
            <a:pPr defTabSz="410751" hangingPunct="0"/>
            <a:endParaRPr lang="en-US" sz="2531" dirty="0">
              <a:solidFill>
                <a:srgbClr val="FF0000"/>
              </a:solidFill>
              <a:latin typeface="Source Sans Pro" panose="020B0503030403020204" pitchFamily="34" charset="77"/>
              <a:sym typeface="Helvetica Light"/>
            </a:endParaRPr>
          </a:p>
        </p:txBody>
      </p:sp>
    </p:spTree>
    <p:extLst>
      <p:ext uri="{BB962C8B-B14F-4D97-AF65-F5344CB8AC3E}">
        <p14:creationId xmlns:p14="http://schemas.microsoft.com/office/powerpoint/2010/main" val="1232553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Rectangle"/>
          <p:cNvSpPr/>
          <p:nvPr/>
        </p:nvSpPr>
        <p:spPr>
          <a:xfrm>
            <a:off x="-17396" y="6253641"/>
            <a:ext cx="9178791" cy="673708"/>
          </a:xfrm>
          <a:prstGeom prst="rect">
            <a:avLst/>
          </a:prstGeom>
          <a:solidFill>
            <a:schemeClr val="accent1">
              <a:hueOff val="273561"/>
              <a:satOff val="2937"/>
              <a:lumOff val="-22233"/>
            </a:schemeClr>
          </a:solidFill>
          <a:ln w="12700">
            <a:miter lim="400000"/>
          </a:ln>
          <a:effectLst>
            <a:outerShdw blurRad="38100" dist="25400" dir="5400000" rotWithShape="0">
              <a:srgbClr val="000000">
                <a:alpha val="50000"/>
              </a:srgbClr>
            </a:outerShdw>
          </a:effectLst>
        </p:spPr>
        <p:txBody>
          <a:bodyPr lIns="35719" tIns="35719" rIns="35719" bIns="35719" anchor="ctr"/>
          <a:lstStyle/>
          <a:p>
            <a:pPr>
              <a:defRPr sz="2400">
                <a:solidFill>
                  <a:srgbClr val="FFFFFF"/>
                </a:solidFill>
              </a:defRPr>
            </a:pPr>
            <a:endParaRPr sz="1687"/>
          </a:p>
        </p:txBody>
      </p:sp>
      <p:sp>
        <p:nvSpPr>
          <p:cNvPr id="194" name="Line"/>
          <p:cNvSpPr/>
          <p:nvPr/>
        </p:nvSpPr>
        <p:spPr>
          <a:xfrm flipV="1">
            <a:off x="5592961" y="6365220"/>
            <a:ext cx="1" cy="367765"/>
          </a:xfrm>
          <a:prstGeom prst="line">
            <a:avLst/>
          </a:prstGeom>
          <a:ln w="12700">
            <a:solidFill>
              <a:srgbClr val="FFFFFF"/>
            </a:solidFill>
            <a:miter lim="400000"/>
          </a:ln>
        </p:spPr>
        <p:txBody>
          <a:bodyPr lIns="35719" tIns="35719" rIns="35719" bIns="35719" anchor="ctr"/>
          <a:lstStyle/>
          <a:p>
            <a:pPr>
              <a:defRPr sz="2400"/>
            </a:pPr>
            <a:endParaRPr sz="1687"/>
          </a:p>
        </p:txBody>
      </p:sp>
      <p:pic>
        <p:nvPicPr>
          <p:cNvPr id="195" name="Image" descr="Image"/>
          <p:cNvPicPr>
            <a:picLocks noChangeAspect="1"/>
          </p:cNvPicPr>
          <p:nvPr/>
        </p:nvPicPr>
        <p:blipFill>
          <a:blip r:embed="rId2"/>
          <a:stretch>
            <a:fillRect/>
          </a:stretch>
        </p:blipFill>
        <p:spPr>
          <a:xfrm>
            <a:off x="3612536" y="6441546"/>
            <a:ext cx="5063312" cy="215115"/>
          </a:xfrm>
          <a:prstGeom prst="rect">
            <a:avLst/>
          </a:prstGeom>
          <a:ln w="12700">
            <a:miter lim="400000"/>
          </a:ln>
        </p:spPr>
      </p:pic>
      <p:sp>
        <p:nvSpPr>
          <p:cNvPr id="4" name="TextBox 3">
            <a:extLst>
              <a:ext uri="{FF2B5EF4-FFF2-40B4-BE49-F238E27FC236}">
                <a16:creationId xmlns:a16="http://schemas.microsoft.com/office/drawing/2014/main" id="{49C47F22-BDF3-4C42-9882-547AD612B23A}"/>
              </a:ext>
            </a:extLst>
          </p:cNvPr>
          <p:cNvSpPr txBox="1"/>
          <p:nvPr/>
        </p:nvSpPr>
        <p:spPr>
          <a:xfrm>
            <a:off x="934627" y="1608646"/>
            <a:ext cx="7176761" cy="474899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5719" tIns="35719" rIns="35719" bIns="35719" numCol="1" spcCol="38100" rtlCol="0" anchor="ctr">
            <a:spAutoFit/>
          </a:bodyPr>
          <a:lstStyle/>
          <a:p>
            <a:pPr defTabSz="410751" hangingPunct="0">
              <a:spcAft>
                <a:spcPts val="844"/>
              </a:spcAft>
            </a:pPr>
            <a:r>
              <a:rPr lang="en-US" sz="2812" b="1" dirty="0">
                <a:solidFill>
                  <a:srgbClr val="D8272D"/>
                </a:solidFill>
                <a:latin typeface="Source Sans Pro" panose="020B0503030403020204" pitchFamily="34" charset="77"/>
              </a:rPr>
              <a:t>Legal Assistance</a:t>
            </a:r>
            <a:endParaRPr lang="en-US" sz="2812" b="1" dirty="0">
              <a:solidFill>
                <a:srgbClr val="D8272D"/>
              </a:solidFill>
              <a:latin typeface="Source Sans Pro" panose="020B0503030403020204" pitchFamily="34" charset="77"/>
              <a:sym typeface="Helvetica Light"/>
            </a:endParaRPr>
          </a:p>
          <a:p>
            <a:pPr lvl="2">
              <a:spcAft>
                <a:spcPts val="844"/>
              </a:spcAft>
            </a:pPr>
            <a:endParaRPr lang="en-US" sz="844" b="1" dirty="0">
              <a:latin typeface="Source Sans Pro" panose="020B0503030403020204" pitchFamily="34" charset="77"/>
            </a:endParaRP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Bankruptcy</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Divorce/Custody</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Estate Planning/Wills</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Real Estate</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Adoption</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Elder Care</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Legal assistance connects individuals with a qualified attorney for a free 30- minute consultation </a:t>
            </a:r>
          </a:p>
          <a:p>
            <a:pPr lvl="2">
              <a:spcAft>
                <a:spcPts val="844"/>
              </a:spcAft>
            </a:pPr>
            <a:endParaRPr lang="en-US" sz="1687" b="1" dirty="0">
              <a:latin typeface="Source Sans Pro" panose="020B0503030403020204" pitchFamily="34" charset="77"/>
            </a:endParaRPr>
          </a:p>
          <a:p>
            <a:pPr marL="607197" lvl="2" indent="-274578">
              <a:spcAft>
                <a:spcPts val="844"/>
              </a:spcAft>
              <a:buFont typeface="Arial" panose="020B0604020202020204" pitchFamily="34" charset="0"/>
              <a:buChar char="•"/>
            </a:pPr>
            <a:endParaRPr lang="en-US" sz="1687" dirty="0">
              <a:solidFill>
                <a:srgbClr val="000000"/>
              </a:solidFill>
              <a:latin typeface="Source Sans Pro" panose="020B0503030403020204" pitchFamily="34" charset="77"/>
              <a:sym typeface="Helvetica Light"/>
            </a:endParaRPr>
          </a:p>
          <a:p>
            <a:pPr defTabSz="410751" hangingPunct="0"/>
            <a:endParaRPr lang="en-US" sz="2531" dirty="0">
              <a:solidFill>
                <a:srgbClr val="FF0000"/>
              </a:solidFill>
              <a:latin typeface="Source Sans Pro" panose="020B0503030403020204" pitchFamily="34" charset="77"/>
              <a:sym typeface="Helvetica Light"/>
            </a:endParaRPr>
          </a:p>
        </p:txBody>
      </p:sp>
    </p:spTree>
    <p:extLst>
      <p:ext uri="{BB962C8B-B14F-4D97-AF65-F5344CB8AC3E}">
        <p14:creationId xmlns:p14="http://schemas.microsoft.com/office/powerpoint/2010/main" val="913595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Rectangle"/>
          <p:cNvSpPr/>
          <p:nvPr/>
        </p:nvSpPr>
        <p:spPr>
          <a:xfrm>
            <a:off x="-17396" y="6253641"/>
            <a:ext cx="9178791" cy="673708"/>
          </a:xfrm>
          <a:prstGeom prst="rect">
            <a:avLst/>
          </a:prstGeom>
          <a:solidFill>
            <a:schemeClr val="accent1">
              <a:hueOff val="273561"/>
              <a:satOff val="2937"/>
              <a:lumOff val="-22233"/>
            </a:schemeClr>
          </a:solidFill>
          <a:ln w="12700">
            <a:miter lim="400000"/>
          </a:ln>
          <a:effectLst>
            <a:outerShdw blurRad="38100" dist="25400" dir="5400000" rotWithShape="0">
              <a:srgbClr val="000000">
                <a:alpha val="50000"/>
              </a:srgbClr>
            </a:outerShdw>
          </a:effectLst>
        </p:spPr>
        <p:txBody>
          <a:bodyPr lIns="35719" tIns="35719" rIns="35719" bIns="35719" anchor="ctr"/>
          <a:lstStyle/>
          <a:p>
            <a:pPr>
              <a:defRPr sz="2400">
                <a:solidFill>
                  <a:srgbClr val="FFFFFF"/>
                </a:solidFill>
              </a:defRPr>
            </a:pPr>
            <a:endParaRPr sz="1687"/>
          </a:p>
        </p:txBody>
      </p:sp>
      <p:sp>
        <p:nvSpPr>
          <p:cNvPr id="194" name="Line"/>
          <p:cNvSpPr/>
          <p:nvPr/>
        </p:nvSpPr>
        <p:spPr>
          <a:xfrm flipV="1">
            <a:off x="5592961" y="6365220"/>
            <a:ext cx="1" cy="367765"/>
          </a:xfrm>
          <a:prstGeom prst="line">
            <a:avLst/>
          </a:prstGeom>
          <a:ln w="12700">
            <a:solidFill>
              <a:srgbClr val="FFFFFF"/>
            </a:solidFill>
            <a:miter lim="400000"/>
          </a:ln>
        </p:spPr>
        <p:txBody>
          <a:bodyPr lIns="35719" tIns="35719" rIns="35719" bIns="35719" anchor="ctr"/>
          <a:lstStyle/>
          <a:p>
            <a:pPr>
              <a:defRPr sz="2400"/>
            </a:pPr>
            <a:endParaRPr sz="1687"/>
          </a:p>
        </p:txBody>
      </p:sp>
      <p:pic>
        <p:nvPicPr>
          <p:cNvPr id="195" name="Image" descr="Image"/>
          <p:cNvPicPr>
            <a:picLocks noChangeAspect="1"/>
          </p:cNvPicPr>
          <p:nvPr/>
        </p:nvPicPr>
        <p:blipFill>
          <a:blip r:embed="rId2"/>
          <a:stretch>
            <a:fillRect/>
          </a:stretch>
        </p:blipFill>
        <p:spPr>
          <a:xfrm>
            <a:off x="3612536" y="6441546"/>
            <a:ext cx="5063312" cy="215115"/>
          </a:xfrm>
          <a:prstGeom prst="rect">
            <a:avLst/>
          </a:prstGeom>
          <a:ln w="12700">
            <a:miter lim="400000"/>
          </a:ln>
        </p:spPr>
      </p:pic>
      <p:sp>
        <p:nvSpPr>
          <p:cNvPr id="4" name="TextBox 3">
            <a:extLst>
              <a:ext uri="{FF2B5EF4-FFF2-40B4-BE49-F238E27FC236}">
                <a16:creationId xmlns:a16="http://schemas.microsoft.com/office/drawing/2014/main" id="{49C47F22-BDF3-4C42-9882-547AD612B23A}"/>
              </a:ext>
            </a:extLst>
          </p:cNvPr>
          <p:cNvSpPr txBox="1"/>
          <p:nvPr/>
        </p:nvSpPr>
        <p:spPr>
          <a:xfrm>
            <a:off x="934627" y="1297727"/>
            <a:ext cx="7176761" cy="53708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5719" tIns="35719" rIns="35719" bIns="35719" numCol="1" spcCol="38100" rtlCol="0" anchor="ctr">
            <a:spAutoFit/>
          </a:bodyPr>
          <a:lstStyle/>
          <a:p>
            <a:pPr defTabSz="410751" hangingPunct="0">
              <a:spcAft>
                <a:spcPts val="844"/>
              </a:spcAft>
            </a:pPr>
            <a:r>
              <a:rPr lang="en-US" sz="2812" b="1" dirty="0">
                <a:solidFill>
                  <a:srgbClr val="D8272D"/>
                </a:solidFill>
                <a:latin typeface="Source Sans Pro" panose="020B0503030403020204" pitchFamily="34" charset="77"/>
              </a:rPr>
              <a:t>Financial Assistance</a:t>
            </a:r>
            <a:endParaRPr lang="en-US" sz="2812" b="1" dirty="0">
              <a:solidFill>
                <a:srgbClr val="D8272D"/>
              </a:solidFill>
              <a:latin typeface="Source Sans Pro" panose="020B0503030403020204" pitchFamily="34" charset="77"/>
              <a:sym typeface="Helvetica Light"/>
            </a:endParaRPr>
          </a:p>
          <a:p>
            <a:pPr lvl="2">
              <a:spcAft>
                <a:spcPts val="844"/>
              </a:spcAft>
            </a:pPr>
            <a:endParaRPr lang="en-US" sz="844" b="1" dirty="0">
              <a:latin typeface="Source Sans Pro" panose="020B0503030403020204" pitchFamily="34" charset="77"/>
            </a:endParaRP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Bankruptcy</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Home buying</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Debt</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Identity theft</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Retirement planning</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College planning</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Funding</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Financial assistance connects individuals with a certified financial planners, certified public accountants, and credit counselors for a free 30-minute consultation </a:t>
            </a:r>
          </a:p>
          <a:p>
            <a:pPr lvl="2">
              <a:spcAft>
                <a:spcPts val="844"/>
              </a:spcAft>
            </a:pPr>
            <a:endParaRPr lang="en-US" sz="1687" b="1" dirty="0">
              <a:latin typeface="Source Sans Pro" panose="020B0503030403020204" pitchFamily="34" charset="77"/>
            </a:endParaRPr>
          </a:p>
          <a:p>
            <a:pPr marL="607197" lvl="2" indent="-274578">
              <a:spcAft>
                <a:spcPts val="844"/>
              </a:spcAft>
              <a:buFont typeface="Arial" panose="020B0604020202020204" pitchFamily="34" charset="0"/>
              <a:buChar char="•"/>
            </a:pPr>
            <a:endParaRPr lang="en-US" sz="1687" dirty="0">
              <a:solidFill>
                <a:srgbClr val="000000"/>
              </a:solidFill>
              <a:latin typeface="Source Sans Pro" panose="020B0503030403020204" pitchFamily="34" charset="77"/>
              <a:sym typeface="Helvetica Light"/>
            </a:endParaRPr>
          </a:p>
          <a:p>
            <a:pPr defTabSz="410751" hangingPunct="0"/>
            <a:endParaRPr lang="en-US" sz="2531" dirty="0">
              <a:solidFill>
                <a:srgbClr val="FF0000"/>
              </a:solidFill>
              <a:latin typeface="Source Sans Pro" panose="020B0503030403020204" pitchFamily="34" charset="77"/>
              <a:sym typeface="Helvetica Light"/>
            </a:endParaRPr>
          </a:p>
        </p:txBody>
      </p:sp>
    </p:spTree>
    <p:extLst>
      <p:ext uri="{BB962C8B-B14F-4D97-AF65-F5344CB8AC3E}">
        <p14:creationId xmlns:p14="http://schemas.microsoft.com/office/powerpoint/2010/main" val="1701979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Rectangle"/>
          <p:cNvSpPr/>
          <p:nvPr/>
        </p:nvSpPr>
        <p:spPr>
          <a:xfrm>
            <a:off x="-17396" y="6253641"/>
            <a:ext cx="9178791" cy="673708"/>
          </a:xfrm>
          <a:prstGeom prst="rect">
            <a:avLst/>
          </a:prstGeom>
          <a:solidFill>
            <a:schemeClr val="accent1">
              <a:hueOff val="273561"/>
              <a:satOff val="2937"/>
              <a:lumOff val="-22233"/>
            </a:schemeClr>
          </a:solidFill>
          <a:ln w="12700">
            <a:miter lim="400000"/>
          </a:ln>
          <a:effectLst>
            <a:outerShdw blurRad="38100" dist="25400" dir="5400000" rotWithShape="0">
              <a:srgbClr val="000000">
                <a:alpha val="50000"/>
              </a:srgbClr>
            </a:outerShdw>
          </a:effectLst>
        </p:spPr>
        <p:txBody>
          <a:bodyPr lIns="35719" tIns="35719" rIns="35719" bIns="35719" anchor="ctr"/>
          <a:lstStyle/>
          <a:p>
            <a:pPr>
              <a:defRPr sz="2400">
                <a:solidFill>
                  <a:srgbClr val="FFFFFF"/>
                </a:solidFill>
              </a:defRPr>
            </a:pPr>
            <a:endParaRPr sz="1687"/>
          </a:p>
        </p:txBody>
      </p:sp>
      <p:sp>
        <p:nvSpPr>
          <p:cNvPr id="194" name="Line"/>
          <p:cNvSpPr/>
          <p:nvPr/>
        </p:nvSpPr>
        <p:spPr>
          <a:xfrm flipV="1">
            <a:off x="5592961" y="6365220"/>
            <a:ext cx="1" cy="367765"/>
          </a:xfrm>
          <a:prstGeom prst="line">
            <a:avLst/>
          </a:prstGeom>
          <a:ln w="12700">
            <a:solidFill>
              <a:srgbClr val="FFFFFF"/>
            </a:solidFill>
            <a:miter lim="400000"/>
          </a:ln>
        </p:spPr>
        <p:txBody>
          <a:bodyPr lIns="35719" tIns="35719" rIns="35719" bIns="35719" anchor="ctr"/>
          <a:lstStyle/>
          <a:p>
            <a:pPr>
              <a:defRPr sz="2400"/>
            </a:pPr>
            <a:endParaRPr sz="1687"/>
          </a:p>
        </p:txBody>
      </p:sp>
      <p:pic>
        <p:nvPicPr>
          <p:cNvPr id="195" name="Image" descr="Image"/>
          <p:cNvPicPr>
            <a:picLocks noChangeAspect="1"/>
          </p:cNvPicPr>
          <p:nvPr/>
        </p:nvPicPr>
        <p:blipFill>
          <a:blip r:embed="rId2"/>
          <a:stretch>
            <a:fillRect/>
          </a:stretch>
        </p:blipFill>
        <p:spPr>
          <a:xfrm>
            <a:off x="3612536" y="6441546"/>
            <a:ext cx="5063312" cy="215115"/>
          </a:xfrm>
          <a:prstGeom prst="rect">
            <a:avLst/>
          </a:prstGeom>
          <a:ln w="12700">
            <a:miter lim="400000"/>
          </a:ln>
        </p:spPr>
      </p:pic>
      <p:sp>
        <p:nvSpPr>
          <p:cNvPr id="4" name="TextBox 3">
            <a:extLst>
              <a:ext uri="{FF2B5EF4-FFF2-40B4-BE49-F238E27FC236}">
                <a16:creationId xmlns:a16="http://schemas.microsoft.com/office/drawing/2014/main" id="{49C47F22-BDF3-4C42-9882-547AD612B23A}"/>
              </a:ext>
            </a:extLst>
          </p:cNvPr>
          <p:cNvSpPr txBox="1"/>
          <p:nvPr/>
        </p:nvSpPr>
        <p:spPr>
          <a:xfrm>
            <a:off x="934627" y="1195136"/>
            <a:ext cx="7176761" cy="557601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5719" tIns="35719" rIns="35719" bIns="35719" numCol="1" spcCol="38100" rtlCol="0" anchor="ctr">
            <a:spAutoFit/>
          </a:bodyPr>
          <a:lstStyle/>
          <a:p>
            <a:pPr defTabSz="410751" hangingPunct="0">
              <a:spcAft>
                <a:spcPts val="844"/>
              </a:spcAft>
            </a:pPr>
            <a:r>
              <a:rPr lang="en-US" sz="2812" b="1" dirty="0">
                <a:solidFill>
                  <a:srgbClr val="D8272D"/>
                </a:solidFill>
                <a:latin typeface="Source Sans Pro" panose="020B0503030403020204" pitchFamily="34" charset="77"/>
              </a:rPr>
              <a:t>Personal Assistant</a:t>
            </a:r>
            <a:endParaRPr lang="en-US" sz="2812" b="1" dirty="0">
              <a:solidFill>
                <a:srgbClr val="D8272D"/>
              </a:solidFill>
              <a:latin typeface="Source Sans Pro" panose="020B0503030403020204" pitchFamily="34" charset="77"/>
              <a:sym typeface="Helvetica Light"/>
            </a:endParaRPr>
          </a:p>
          <a:p>
            <a:pPr lvl="2">
              <a:spcAft>
                <a:spcPts val="844"/>
              </a:spcAft>
            </a:pPr>
            <a:endParaRPr lang="en-US" sz="844" b="1" dirty="0">
              <a:latin typeface="Source Sans Pro" panose="020B0503030403020204" pitchFamily="34" charset="77"/>
            </a:endParaRP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For help managing everyday tasks on you “to do” list</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Travel</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Sports and Recreation</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Household Errands</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 Professional Services</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Entertainment Planning</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Housing and Real Estate</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Cleaning Services</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Home Food Delivery</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Access a personal assistance via phone, web portal, mobile app, and chat</a:t>
            </a:r>
          </a:p>
          <a:p>
            <a:pPr lvl="2">
              <a:spcAft>
                <a:spcPts val="844"/>
              </a:spcAft>
            </a:pPr>
            <a:endParaRPr lang="en-US" sz="1687" b="1" dirty="0">
              <a:latin typeface="Source Sans Pro" panose="020B0503030403020204" pitchFamily="34" charset="77"/>
            </a:endParaRPr>
          </a:p>
          <a:p>
            <a:pPr marL="607197" lvl="2" indent="-274578">
              <a:spcAft>
                <a:spcPts val="844"/>
              </a:spcAft>
              <a:buFont typeface="Arial" panose="020B0604020202020204" pitchFamily="34" charset="0"/>
              <a:buChar char="•"/>
            </a:pPr>
            <a:endParaRPr lang="en-US" sz="1687" dirty="0">
              <a:solidFill>
                <a:srgbClr val="000000"/>
              </a:solidFill>
              <a:latin typeface="Source Sans Pro" panose="020B0503030403020204" pitchFamily="34" charset="77"/>
              <a:sym typeface="Helvetica Light"/>
            </a:endParaRPr>
          </a:p>
          <a:p>
            <a:pPr defTabSz="410751" hangingPunct="0"/>
            <a:endParaRPr lang="en-US" sz="2531" dirty="0">
              <a:solidFill>
                <a:srgbClr val="FF0000"/>
              </a:solidFill>
              <a:latin typeface="Source Sans Pro" panose="020B0503030403020204" pitchFamily="34" charset="77"/>
              <a:sym typeface="Helvetica Light"/>
            </a:endParaRPr>
          </a:p>
        </p:txBody>
      </p:sp>
    </p:spTree>
    <p:extLst>
      <p:ext uri="{BB962C8B-B14F-4D97-AF65-F5344CB8AC3E}">
        <p14:creationId xmlns:p14="http://schemas.microsoft.com/office/powerpoint/2010/main" val="1949419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Rectangle"/>
          <p:cNvSpPr/>
          <p:nvPr/>
        </p:nvSpPr>
        <p:spPr>
          <a:xfrm>
            <a:off x="-17396" y="6253641"/>
            <a:ext cx="9178791" cy="673708"/>
          </a:xfrm>
          <a:prstGeom prst="rect">
            <a:avLst/>
          </a:prstGeom>
          <a:solidFill>
            <a:schemeClr val="accent1">
              <a:hueOff val="273561"/>
              <a:satOff val="2937"/>
              <a:lumOff val="-22233"/>
            </a:schemeClr>
          </a:solidFill>
          <a:ln w="12700">
            <a:miter lim="400000"/>
          </a:ln>
          <a:effectLst>
            <a:outerShdw blurRad="38100" dist="25400" dir="5400000" rotWithShape="0">
              <a:srgbClr val="000000">
                <a:alpha val="50000"/>
              </a:srgbClr>
            </a:outerShdw>
          </a:effectLst>
        </p:spPr>
        <p:txBody>
          <a:bodyPr lIns="35719" tIns="35719" rIns="35719" bIns="35719" anchor="ctr"/>
          <a:lstStyle/>
          <a:p>
            <a:pPr>
              <a:defRPr sz="2400">
                <a:solidFill>
                  <a:srgbClr val="FFFFFF"/>
                </a:solidFill>
              </a:defRPr>
            </a:pPr>
            <a:endParaRPr sz="1687"/>
          </a:p>
        </p:txBody>
      </p:sp>
      <p:sp>
        <p:nvSpPr>
          <p:cNvPr id="194" name="Line"/>
          <p:cNvSpPr/>
          <p:nvPr/>
        </p:nvSpPr>
        <p:spPr>
          <a:xfrm flipV="1">
            <a:off x="5592961" y="6365220"/>
            <a:ext cx="1" cy="367765"/>
          </a:xfrm>
          <a:prstGeom prst="line">
            <a:avLst/>
          </a:prstGeom>
          <a:ln w="12700">
            <a:solidFill>
              <a:srgbClr val="FFFFFF"/>
            </a:solidFill>
            <a:miter lim="400000"/>
          </a:ln>
        </p:spPr>
        <p:txBody>
          <a:bodyPr lIns="35719" tIns="35719" rIns="35719" bIns="35719" anchor="ctr"/>
          <a:lstStyle/>
          <a:p>
            <a:pPr>
              <a:defRPr sz="2400"/>
            </a:pPr>
            <a:endParaRPr sz="1687"/>
          </a:p>
        </p:txBody>
      </p:sp>
      <p:pic>
        <p:nvPicPr>
          <p:cNvPr id="195" name="Image" descr="Image"/>
          <p:cNvPicPr>
            <a:picLocks noChangeAspect="1"/>
          </p:cNvPicPr>
          <p:nvPr/>
        </p:nvPicPr>
        <p:blipFill>
          <a:blip r:embed="rId2"/>
          <a:stretch>
            <a:fillRect/>
          </a:stretch>
        </p:blipFill>
        <p:spPr>
          <a:xfrm>
            <a:off x="3612536" y="6441546"/>
            <a:ext cx="5063312" cy="215115"/>
          </a:xfrm>
          <a:prstGeom prst="rect">
            <a:avLst/>
          </a:prstGeom>
          <a:ln w="12700">
            <a:miter lim="400000"/>
          </a:ln>
        </p:spPr>
      </p:pic>
      <p:sp>
        <p:nvSpPr>
          <p:cNvPr id="4" name="TextBox 3">
            <a:extLst>
              <a:ext uri="{FF2B5EF4-FFF2-40B4-BE49-F238E27FC236}">
                <a16:creationId xmlns:a16="http://schemas.microsoft.com/office/drawing/2014/main" id="{49C47F22-BDF3-4C42-9882-547AD612B23A}"/>
              </a:ext>
            </a:extLst>
          </p:cNvPr>
          <p:cNvSpPr txBox="1"/>
          <p:nvPr/>
        </p:nvSpPr>
        <p:spPr>
          <a:xfrm>
            <a:off x="369508" y="1255104"/>
            <a:ext cx="8404981" cy="586276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5719" tIns="35719" rIns="35719" bIns="35719" numCol="1" spcCol="38100" rtlCol="0" anchor="ctr">
            <a:spAutoFit/>
          </a:bodyPr>
          <a:lstStyle/>
          <a:p>
            <a:pPr defTabSz="410751" hangingPunct="0">
              <a:spcAft>
                <a:spcPts val="844"/>
              </a:spcAft>
            </a:pPr>
            <a:r>
              <a:rPr lang="en-US" sz="2812" b="1" dirty="0">
                <a:solidFill>
                  <a:srgbClr val="D8272D"/>
                </a:solidFill>
                <a:latin typeface="Source Sans Pro" panose="020B0503030403020204" pitchFamily="34" charset="77"/>
              </a:rPr>
              <a:t>Work/Life Resources</a:t>
            </a:r>
            <a:endParaRPr lang="en-US" sz="844" b="1" dirty="0">
              <a:latin typeface="Source Sans Pro" panose="020B0503030403020204" pitchFamily="34" charset="77"/>
            </a:endParaRP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Navigating the practical challenges of life, while handling the demands of your service can be stressful. MAP work/life resources are designed to provide knowledgeable consultation and customized guidance to assist with gaining resolution to everyday hurdles including</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Childcare</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Eldercare</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Education</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Wellness</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Housing</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Pet Care</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Transportation</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Special Needs</a:t>
            </a:r>
          </a:p>
          <a:p>
            <a:pPr marL="241093" lvl="2" indent="-241093">
              <a:spcAft>
                <a:spcPts val="844"/>
              </a:spcAft>
              <a:buFont typeface="Arial" panose="020B0604020202020204" pitchFamily="34" charset="0"/>
              <a:buChar char="•"/>
            </a:pPr>
            <a:r>
              <a:rPr lang="en-US" sz="1687" dirty="0">
                <a:latin typeface="Source Sans Pro" panose="020B0503030403020204" pitchFamily="34" charset="77"/>
              </a:rPr>
              <a:t>Adoption</a:t>
            </a:r>
          </a:p>
          <a:p>
            <a:pPr lvl="2">
              <a:spcAft>
                <a:spcPts val="844"/>
              </a:spcAft>
            </a:pPr>
            <a:endParaRPr lang="en-US" sz="1687" b="1" dirty="0">
              <a:latin typeface="Source Sans Pro" panose="020B0503030403020204" pitchFamily="34" charset="77"/>
            </a:endParaRPr>
          </a:p>
          <a:p>
            <a:pPr marL="607197" lvl="2" indent="-274578">
              <a:spcAft>
                <a:spcPts val="844"/>
              </a:spcAft>
              <a:buFont typeface="Arial" panose="020B0604020202020204" pitchFamily="34" charset="0"/>
              <a:buChar char="•"/>
            </a:pPr>
            <a:endParaRPr lang="en-US" sz="1687" dirty="0">
              <a:solidFill>
                <a:srgbClr val="000000"/>
              </a:solidFill>
              <a:latin typeface="Source Sans Pro" panose="020B0503030403020204" pitchFamily="34" charset="77"/>
              <a:sym typeface="Helvetica Light"/>
            </a:endParaRPr>
          </a:p>
          <a:p>
            <a:pPr defTabSz="410751" hangingPunct="0"/>
            <a:endParaRPr lang="en-US" sz="2531" dirty="0">
              <a:solidFill>
                <a:srgbClr val="FF0000"/>
              </a:solidFill>
              <a:latin typeface="Source Sans Pro" panose="020B0503030403020204" pitchFamily="34" charset="77"/>
              <a:sym typeface="Helvetica Light"/>
            </a:endParaRPr>
          </a:p>
        </p:txBody>
      </p:sp>
    </p:spTree>
    <p:extLst>
      <p:ext uri="{BB962C8B-B14F-4D97-AF65-F5344CB8AC3E}">
        <p14:creationId xmlns:p14="http://schemas.microsoft.com/office/powerpoint/2010/main" val="13053450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20478F80-2021-9C4D-BB88-9FB2C0F9206F}" vid="{CD31F6E4-5461-6448-8FB6-395E0A07836A}"/>
    </a:ext>
  </a:extLst>
</a:theme>
</file>

<file path=docProps/app.xml><?xml version="1.0" encoding="utf-8"?>
<Properties xmlns="http://schemas.openxmlformats.org/officeDocument/2006/extended-properties" xmlns:vt="http://schemas.openxmlformats.org/officeDocument/2006/docPropsVTypes">
  <Template>Office Theme</Template>
  <TotalTime>1</TotalTime>
  <Words>580</Words>
  <Application>Microsoft Macintosh PowerPoint</Application>
  <PresentationFormat>On-screen Show (4:3)</PresentationFormat>
  <Paragraphs>112</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League Spartan</vt:lpstr>
      <vt:lpstr>Source Sans Pro</vt:lpstr>
      <vt:lpstr>Office Theme</vt:lpstr>
      <vt:lpstr>AmeriCorps Member Assistance Program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 Rachel Bruns rbruns@statecommissions.org 515.720.5892  https://www.statecommissions.org/americorps-member-assistance-program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AmeriCorps Member Assistance Program</dc:title>
  <dc:creator>Ashton Yount</dc:creator>
  <cp:lastModifiedBy>Ashton Yount</cp:lastModifiedBy>
  <cp:revision>1</cp:revision>
  <dcterms:created xsi:type="dcterms:W3CDTF">2023-06-09T15:44:22Z</dcterms:created>
  <dcterms:modified xsi:type="dcterms:W3CDTF">2023-06-09T15:46:18Z</dcterms:modified>
</cp:coreProperties>
</file>