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1" r:id="rId3"/>
    <p:sldId id="258" r:id="rId4"/>
    <p:sldId id="266" r:id="rId5"/>
    <p:sldId id="267" r:id="rId6"/>
    <p:sldId id="268" r:id="rId7"/>
    <p:sldId id="269" r:id="rId8"/>
    <p:sldId id="271" r:id="rId9"/>
    <p:sldId id="270" r:id="rId10"/>
    <p:sldId id="272" r:id="rId11"/>
    <p:sldId id="257" r:id="rId12"/>
    <p:sldId id="260" r:id="rId13"/>
    <p:sldId id="273" r:id="rId14"/>
    <p:sldId id="274" r:id="rId15"/>
    <p:sldId id="275" r:id="rId16"/>
    <p:sldId id="277" r:id="rId17"/>
    <p:sldId id="276" r:id="rId18"/>
    <p:sldId id="279" r:id="rId19"/>
    <p:sldId id="278" r:id="rId20"/>
    <p:sldId id="280" r:id="rId21"/>
    <p:sldId id="281" r:id="rId22"/>
    <p:sldId id="262" r:id="rId23"/>
    <p:sldId id="263" r:id="rId24"/>
    <p:sldId id="265" r:id="rId25"/>
    <p:sldId id="282" r:id="rId26"/>
    <p:sldId id="283" r:id="rId27"/>
    <p:sldId id="284" r:id="rId28"/>
    <p:sldId id="285" r:id="rId29"/>
    <p:sldId id="286" r:id="rId30"/>
    <p:sldId id="264"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E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9F538-A40E-4B61-B7B7-83BE5990E85A}" v="228" dt="2024-02-05T14:18:26.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072" autoAdjust="0"/>
    <p:restoredTop sz="86375" autoAdjust="0"/>
  </p:normalViewPr>
  <p:slideViewPr>
    <p:cSldViewPr snapToGrid="0">
      <p:cViewPr varScale="1">
        <p:scale>
          <a:sx n="91" d="100"/>
          <a:sy n="91" d="100"/>
        </p:scale>
        <p:origin x="354" y="1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CA476-EF0E-4B44-9096-B990E23E647D}"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B6B18-7393-4C44-9BB7-F3AF753A5F11}" type="slidenum">
              <a:rPr lang="en-US" smtClean="0"/>
              <a:t>‹#›</a:t>
            </a:fld>
            <a:endParaRPr lang="en-US"/>
          </a:p>
        </p:txBody>
      </p:sp>
    </p:spTree>
    <p:extLst>
      <p:ext uri="{BB962C8B-B14F-4D97-AF65-F5344CB8AC3E}">
        <p14:creationId xmlns:p14="http://schemas.microsoft.com/office/powerpoint/2010/main" val="23612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log into USAJobs,</a:t>
            </a:r>
            <a:r>
              <a:rPr lang="en-US" baseline="0" dirty="0"/>
              <a:t> this is what your home page will look like. You will be able to see the applications for vacancies to which you applied on this first tab. If you click on the plus sign next to the blue text (the job title)…</a:t>
            </a:r>
            <a:endParaRPr lang="en-US" dirty="0"/>
          </a:p>
          <a:p>
            <a:endParaRPr lang="en-US" dirty="0"/>
          </a:p>
        </p:txBody>
      </p:sp>
      <p:sp>
        <p:nvSpPr>
          <p:cNvPr id="4" name="Slide Number Placeholder 3"/>
          <p:cNvSpPr>
            <a:spLocks noGrp="1"/>
          </p:cNvSpPr>
          <p:nvPr>
            <p:ph type="sldNum" sz="quarter" idx="10"/>
          </p:nvPr>
        </p:nvSpPr>
        <p:spPr/>
        <p:txBody>
          <a:bodyPr/>
          <a:lstStyle/>
          <a:p>
            <a:fld id="{A1AB6B18-7393-4C44-9BB7-F3AF753A5F11}" type="slidenum">
              <a:rPr lang="en-US" smtClean="0"/>
              <a:t>4</a:t>
            </a:fld>
            <a:endParaRPr lang="en-US"/>
          </a:p>
        </p:txBody>
      </p:sp>
    </p:spTree>
    <p:extLst>
      <p:ext uri="{BB962C8B-B14F-4D97-AF65-F5344CB8AC3E}">
        <p14:creationId xmlns:p14="http://schemas.microsoft.com/office/powerpoint/2010/main" val="329050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icon will allow you to upload or build a resume using the resume builder. The output from resume builder is pretty ugly, so if you’re sensitive to having a fancifully-formatted resume, it would be better to upload a resume. Although the output of the resume builder isn’t “pretty,” hiring managers have all seen them before. Using the resume builder as a guide to at least make sure you are including all the required information is probably a good idea if you opt to design and upload your own resume.</a:t>
            </a:r>
          </a:p>
          <a:p>
            <a:endParaRPr lang="en-US" b="0" baseline="0" dirty="0"/>
          </a:p>
          <a:p>
            <a:r>
              <a:rPr lang="en-US" b="0" baseline="0" dirty="0"/>
              <a:t>So let’s take a look. I’m going to show you what it looks like to build a resume. If you upload a resume, it can look however you want and uploading it is easy. </a:t>
            </a:r>
          </a:p>
          <a:p>
            <a:endParaRPr lang="en-US" b="0" dirty="0"/>
          </a:p>
        </p:txBody>
      </p:sp>
      <p:sp>
        <p:nvSpPr>
          <p:cNvPr id="4" name="Slide Number Placeholder 3"/>
          <p:cNvSpPr>
            <a:spLocks noGrp="1"/>
          </p:cNvSpPr>
          <p:nvPr>
            <p:ph type="sldNum" sz="quarter" idx="10"/>
          </p:nvPr>
        </p:nvSpPr>
        <p:spPr/>
        <p:txBody>
          <a:bodyPr/>
          <a:lstStyle/>
          <a:p>
            <a:fld id="{A1AB6B18-7393-4C44-9BB7-F3AF753A5F11}" type="slidenum">
              <a:rPr lang="en-US" smtClean="0"/>
              <a:t>13</a:t>
            </a:fld>
            <a:endParaRPr lang="en-US"/>
          </a:p>
        </p:txBody>
      </p:sp>
    </p:spTree>
    <p:extLst>
      <p:ext uri="{BB962C8B-B14F-4D97-AF65-F5344CB8AC3E}">
        <p14:creationId xmlns:p14="http://schemas.microsoft.com/office/powerpoint/2010/main" val="179000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you click Build Resume, you’ll give your resume a name. Like I mentioned, you can have up to 5 resumes saved, so you may want to give it a descriptive name like “Field Work Resume.” </a:t>
            </a:r>
          </a:p>
        </p:txBody>
      </p:sp>
      <p:sp>
        <p:nvSpPr>
          <p:cNvPr id="4" name="Slide Number Placeholder 3"/>
          <p:cNvSpPr>
            <a:spLocks noGrp="1"/>
          </p:cNvSpPr>
          <p:nvPr>
            <p:ph type="sldNum" sz="quarter" idx="10"/>
          </p:nvPr>
        </p:nvSpPr>
        <p:spPr/>
        <p:txBody>
          <a:bodyPr/>
          <a:lstStyle/>
          <a:p>
            <a:fld id="{A1AB6B18-7393-4C44-9BB7-F3AF753A5F11}" type="slidenum">
              <a:rPr lang="en-US" smtClean="0"/>
              <a:t>14</a:t>
            </a:fld>
            <a:endParaRPr lang="en-US"/>
          </a:p>
        </p:txBody>
      </p:sp>
    </p:spTree>
    <p:extLst>
      <p:ext uri="{BB962C8B-B14F-4D97-AF65-F5344CB8AC3E}">
        <p14:creationId xmlns:p14="http://schemas.microsoft.com/office/powerpoint/2010/main" val="24594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are first given the option to add Work Experience, which is always a good idea on a resume. </a:t>
            </a:r>
            <a:r>
              <a:rPr lang="en-US" baseline="0" dirty="0">
                <a:sym typeface="Wingdings" panose="05000000000000000000" pitchFamily="2" charset="2"/>
              </a:rPr>
              <a:t></a:t>
            </a:r>
            <a:endParaRPr lang="en-US" baseline="0" dirty="0"/>
          </a:p>
        </p:txBody>
      </p:sp>
      <p:sp>
        <p:nvSpPr>
          <p:cNvPr id="4" name="Slide Number Placeholder 3"/>
          <p:cNvSpPr>
            <a:spLocks noGrp="1"/>
          </p:cNvSpPr>
          <p:nvPr>
            <p:ph type="sldNum" sz="quarter" idx="10"/>
          </p:nvPr>
        </p:nvSpPr>
        <p:spPr/>
        <p:txBody>
          <a:bodyPr/>
          <a:lstStyle/>
          <a:p>
            <a:fld id="{A1AB6B18-7393-4C44-9BB7-F3AF753A5F11}" type="slidenum">
              <a:rPr lang="en-US" smtClean="0"/>
              <a:t>15</a:t>
            </a:fld>
            <a:endParaRPr lang="en-US"/>
          </a:p>
        </p:txBody>
      </p:sp>
    </p:spTree>
    <p:extLst>
      <p:ext uri="{BB962C8B-B14F-4D97-AF65-F5344CB8AC3E}">
        <p14:creationId xmlns:p14="http://schemas.microsoft.com/office/powerpoint/2010/main" val="3843440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you click “Add Work Experience,” you’ll see all the required and optional fields that you should complete for each experience (paid or not!). Some of the more unusual fields that you might not normally put on your resume include start and end months, salary (which for USFWS is required, not optional), average hours per week (also required for USFWS), and a supervisor reference for each position.</a:t>
            </a:r>
          </a:p>
          <a:p>
            <a:endParaRPr lang="en-US" baseline="0" dirty="0"/>
          </a:p>
          <a:p>
            <a:r>
              <a:rPr lang="en-US" b="0" baseline="0" dirty="0"/>
              <a:t>As you can see, the resume builder has a character limit in some sections like duties and accomplishments. If you upload your own resume rather than using this resume builder, you’re obviously not bound to that character limit. </a:t>
            </a:r>
          </a:p>
        </p:txBody>
      </p:sp>
      <p:sp>
        <p:nvSpPr>
          <p:cNvPr id="4" name="Slide Number Placeholder 3"/>
          <p:cNvSpPr>
            <a:spLocks noGrp="1"/>
          </p:cNvSpPr>
          <p:nvPr>
            <p:ph type="sldNum" sz="quarter" idx="10"/>
          </p:nvPr>
        </p:nvSpPr>
        <p:spPr/>
        <p:txBody>
          <a:bodyPr/>
          <a:lstStyle/>
          <a:p>
            <a:fld id="{A1AB6B18-7393-4C44-9BB7-F3AF753A5F11}" type="slidenum">
              <a:rPr lang="en-US" smtClean="0"/>
              <a:t>16</a:t>
            </a:fld>
            <a:endParaRPr lang="en-US"/>
          </a:p>
        </p:txBody>
      </p:sp>
    </p:spTree>
    <p:extLst>
      <p:ext uri="{BB962C8B-B14F-4D97-AF65-F5344CB8AC3E}">
        <p14:creationId xmlns:p14="http://schemas.microsoft.com/office/powerpoint/2010/main" val="492782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work experience was a job with the federal government, you’ll click yes and then this section expands so you add details about the pay plan (most of the time GS), then job series and grade.</a:t>
            </a:r>
          </a:p>
          <a:p>
            <a:endParaRPr lang="en-US" baseline="0" dirty="0"/>
          </a:p>
          <a:p>
            <a:r>
              <a:rPr lang="en-US" baseline="0" dirty="0"/>
              <a:t>You can continue adding work experience for each position by saving and click “add work experience” on the previous screen. Remember, unpaid positions and internships also can be added here. When you are done adding all your work experience, you’ll click next and then can add all your education.</a:t>
            </a:r>
          </a:p>
        </p:txBody>
      </p:sp>
      <p:sp>
        <p:nvSpPr>
          <p:cNvPr id="4" name="Slide Number Placeholder 3"/>
          <p:cNvSpPr>
            <a:spLocks noGrp="1"/>
          </p:cNvSpPr>
          <p:nvPr>
            <p:ph type="sldNum" sz="quarter" idx="10"/>
          </p:nvPr>
        </p:nvSpPr>
        <p:spPr/>
        <p:txBody>
          <a:bodyPr/>
          <a:lstStyle/>
          <a:p>
            <a:fld id="{A1AB6B18-7393-4C44-9BB7-F3AF753A5F11}" type="slidenum">
              <a:rPr lang="en-US" smtClean="0"/>
              <a:t>17</a:t>
            </a:fld>
            <a:endParaRPr lang="en-US"/>
          </a:p>
        </p:txBody>
      </p:sp>
    </p:spTree>
    <p:extLst>
      <p:ext uri="{BB962C8B-B14F-4D97-AF65-F5344CB8AC3E}">
        <p14:creationId xmlns:p14="http://schemas.microsoft.com/office/powerpoint/2010/main" val="152934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You’ll click “Add Education” on a similar screen for each level of education you’ve had (High School, Associate’s degree, Bachelor’s, Master’s, even if you only took a class here or other at the college level). Although you’ll need to attach your transcripts if you are qualifying based on education, you can use this relevant coursework section to expand upon particular experience you gained as part of your education. For example, if you had a field study class where you learned how to band, count, and collect data on waterfowl, you could list the course name and add this experience below.</a:t>
            </a:r>
          </a:p>
        </p:txBody>
      </p:sp>
      <p:sp>
        <p:nvSpPr>
          <p:cNvPr id="4" name="Slide Number Placeholder 3"/>
          <p:cNvSpPr>
            <a:spLocks noGrp="1"/>
          </p:cNvSpPr>
          <p:nvPr>
            <p:ph type="sldNum" sz="quarter" idx="10"/>
          </p:nvPr>
        </p:nvSpPr>
        <p:spPr/>
        <p:txBody>
          <a:bodyPr/>
          <a:lstStyle/>
          <a:p>
            <a:fld id="{A1AB6B18-7393-4C44-9BB7-F3AF753A5F11}" type="slidenum">
              <a:rPr lang="en-US" smtClean="0"/>
              <a:t>18</a:t>
            </a:fld>
            <a:endParaRPr lang="en-US"/>
          </a:p>
        </p:txBody>
      </p:sp>
    </p:spTree>
    <p:extLst>
      <p:ext uri="{BB962C8B-B14F-4D97-AF65-F5344CB8AC3E}">
        <p14:creationId xmlns:p14="http://schemas.microsoft.com/office/powerpoint/2010/main" val="2276837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you have the option to add references. These are in addition to, but can be the same as, the supervisors you listed in the Work Experience section. </a:t>
            </a:r>
          </a:p>
        </p:txBody>
      </p:sp>
      <p:sp>
        <p:nvSpPr>
          <p:cNvPr id="4" name="Slide Number Placeholder 3"/>
          <p:cNvSpPr>
            <a:spLocks noGrp="1"/>
          </p:cNvSpPr>
          <p:nvPr>
            <p:ph type="sldNum" sz="quarter" idx="10"/>
          </p:nvPr>
        </p:nvSpPr>
        <p:spPr/>
        <p:txBody>
          <a:bodyPr/>
          <a:lstStyle/>
          <a:p>
            <a:fld id="{A1AB6B18-7393-4C44-9BB7-F3AF753A5F11}" type="slidenum">
              <a:rPr lang="en-US" smtClean="0"/>
              <a:t>19</a:t>
            </a:fld>
            <a:endParaRPr lang="en-US"/>
          </a:p>
        </p:txBody>
      </p:sp>
    </p:spTree>
    <p:extLst>
      <p:ext uri="{BB962C8B-B14F-4D97-AF65-F5344CB8AC3E}">
        <p14:creationId xmlns:p14="http://schemas.microsoft.com/office/powerpoint/2010/main" val="98062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Lastly, you have the option of</a:t>
            </a:r>
            <a:r>
              <a:rPr lang="en-US" b="0" baseline="0" dirty="0"/>
              <a:t> adding additional information like job-related training, languages, organizations or affiliations, Professional publications, and other information (like awards, for instance). All of these are optional.</a:t>
            </a:r>
            <a:endParaRPr lang="en-US" b="0" dirty="0"/>
          </a:p>
        </p:txBody>
      </p:sp>
      <p:sp>
        <p:nvSpPr>
          <p:cNvPr id="4" name="Slide Number Placeholder 3"/>
          <p:cNvSpPr>
            <a:spLocks noGrp="1"/>
          </p:cNvSpPr>
          <p:nvPr>
            <p:ph type="sldNum" sz="quarter" idx="10"/>
          </p:nvPr>
        </p:nvSpPr>
        <p:spPr/>
        <p:txBody>
          <a:bodyPr/>
          <a:lstStyle/>
          <a:p>
            <a:fld id="{A1AB6B18-7393-4C44-9BB7-F3AF753A5F11}" type="slidenum">
              <a:rPr lang="en-US" smtClean="0"/>
              <a:t>20</a:t>
            </a:fld>
            <a:endParaRPr lang="en-US"/>
          </a:p>
        </p:txBody>
      </p:sp>
    </p:spTree>
    <p:extLst>
      <p:ext uri="{BB962C8B-B14F-4D97-AF65-F5344CB8AC3E}">
        <p14:creationId xmlns:p14="http://schemas.microsoft.com/office/powerpoint/2010/main" val="299116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a:t>
            </a:r>
            <a:r>
              <a:rPr lang="en-US" b="0" dirty="0"/>
              <a:t>you scroll back to the top, you can select “Other” to</a:t>
            </a:r>
            <a:r>
              <a:rPr lang="en-US" b="0" baseline="0" dirty="0"/>
              <a:t> add other documents. This is where you can upload transcripts (required if you are qualifying based on education or there is a positive education requirement), SF-50 if you are a current or former federal employee, SF-15 and/or DD-214 if you are veteran claiming preference, a cover letter, etc. Cover letters are optional for USFWS, but I’ll talk about more it later. </a:t>
            </a:r>
            <a:endParaRPr lang="en-US" b="0" dirty="0"/>
          </a:p>
        </p:txBody>
      </p:sp>
      <p:sp>
        <p:nvSpPr>
          <p:cNvPr id="4" name="Slide Number Placeholder 3"/>
          <p:cNvSpPr>
            <a:spLocks noGrp="1"/>
          </p:cNvSpPr>
          <p:nvPr>
            <p:ph type="sldNum" sz="quarter" idx="10"/>
          </p:nvPr>
        </p:nvSpPr>
        <p:spPr/>
        <p:txBody>
          <a:bodyPr/>
          <a:lstStyle/>
          <a:p>
            <a:fld id="{A1AB6B18-7393-4C44-9BB7-F3AF753A5F11}" type="slidenum">
              <a:rPr lang="en-US" smtClean="0"/>
              <a:t>21</a:t>
            </a:fld>
            <a:endParaRPr lang="en-US"/>
          </a:p>
        </p:txBody>
      </p:sp>
    </p:spTree>
    <p:extLst>
      <p:ext uri="{BB962C8B-B14F-4D97-AF65-F5344CB8AC3E}">
        <p14:creationId xmlns:p14="http://schemas.microsoft.com/office/powerpoint/2010/main" val="1331302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AB6B18-7393-4C44-9BB7-F3AF753A5F11}" type="slidenum">
              <a:rPr lang="en-US" smtClean="0"/>
              <a:t>22</a:t>
            </a:fld>
            <a:endParaRPr lang="en-US"/>
          </a:p>
        </p:txBody>
      </p:sp>
    </p:spTree>
    <p:extLst>
      <p:ext uri="{BB962C8B-B14F-4D97-AF65-F5344CB8AC3E}">
        <p14:creationId xmlns:p14="http://schemas.microsoft.com/office/powerpoint/2010/main" val="386516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get more options and details about the vacancy. You’ll see your application status, which can be In Progress, Incomplete, Received, Referred, Not Referred, Canceled (vacancy withdrawn, no one was selected), Selected, Not Selected, Hired, or Not Hired. You can also view the full job announcement, which is helpful for if you are interviewed to remind yourself about all the duties and qualifications so you can speak to that. </a:t>
            </a:r>
            <a:endParaRPr lang="en-US" dirty="0"/>
          </a:p>
          <a:p>
            <a:endParaRPr lang="en-US" b="0" dirty="0"/>
          </a:p>
          <a:p>
            <a:endParaRPr lang="en-US" b="0" dirty="0"/>
          </a:p>
        </p:txBody>
      </p:sp>
      <p:sp>
        <p:nvSpPr>
          <p:cNvPr id="4" name="Slide Number Placeholder 3"/>
          <p:cNvSpPr>
            <a:spLocks noGrp="1"/>
          </p:cNvSpPr>
          <p:nvPr>
            <p:ph type="sldNum" sz="quarter" idx="10"/>
          </p:nvPr>
        </p:nvSpPr>
        <p:spPr/>
        <p:txBody>
          <a:bodyPr/>
          <a:lstStyle/>
          <a:p>
            <a:fld id="{A1AB6B18-7393-4C44-9BB7-F3AF753A5F11}" type="slidenum">
              <a:rPr lang="en-US" smtClean="0"/>
              <a:t>5</a:t>
            </a:fld>
            <a:endParaRPr lang="en-US"/>
          </a:p>
        </p:txBody>
      </p:sp>
    </p:spTree>
    <p:extLst>
      <p:ext uri="{BB962C8B-B14F-4D97-AF65-F5344CB8AC3E}">
        <p14:creationId xmlns:p14="http://schemas.microsoft.com/office/powerpoint/2010/main" val="105884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applying for a federal position, tailoring your resume is critical since it serves as your application. It is thoroughly reviewed if you meet minimum qualifications to rank resumes in to quality categories (highest or best qualified, qualified, and not qualified). One of the first places in the JOA you can look for clues about what to include in your resume is the Responsibilities subsection under Duties. If you have had past experience with any of these responsibilities, it should be in your resume.</a:t>
            </a:r>
          </a:p>
          <a:p>
            <a:endParaRPr lang="en-US" b="1" baseline="0" dirty="0"/>
          </a:p>
        </p:txBody>
      </p:sp>
      <p:sp>
        <p:nvSpPr>
          <p:cNvPr id="4" name="Slide Number Placeholder 3"/>
          <p:cNvSpPr>
            <a:spLocks noGrp="1"/>
          </p:cNvSpPr>
          <p:nvPr>
            <p:ph type="sldNum" sz="quarter" idx="10"/>
          </p:nvPr>
        </p:nvSpPr>
        <p:spPr/>
        <p:txBody>
          <a:bodyPr/>
          <a:lstStyle/>
          <a:p>
            <a:fld id="{A1AB6B18-7393-4C44-9BB7-F3AF753A5F11}" type="slidenum">
              <a:rPr lang="en-US" smtClean="0"/>
              <a:t>24</a:t>
            </a:fld>
            <a:endParaRPr lang="en-US"/>
          </a:p>
        </p:txBody>
      </p:sp>
    </p:spTree>
    <p:extLst>
      <p:ext uri="{BB962C8B-B14F-4D97-AF65-F5344CB8AC3E}">
        <p14:creationId xmlns:p14="http://schemas.microsoft.com/office/powerpoint/2010/main" val="93948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next section you need to review to ensure you include this information in your resume is the Qualifications subsection under Requirements. Later in the applicant/occupational questionnaire you will identify how you are qualifying, which usually must be based on one of these categories: specialized experience, education, or a combination of the two. Education is easy to prove—you will include your transcripts in your application. Specialized experience must be proven in your resume by listing this experience. </a:t>
            </a:r>
          </a:p>
        </p:txBody>
      </p:sp>
      <p:sp>
        <p:nvSpPr>
          <p:cNvPr id="4" name="Slide Number Placeholder 3"/>
          <p:cNvSpPr>
            <a:spLocks noGrp="1"/>
          </p:cNvSpPr>
          <p:nvPr>
            <p:ph type="sldNum" sz="quarter" idx="10"/>
          </p:nvPr>
        </p:nvSpPr>
        <p:spPr/>
        <p:txBody>
          <a:bodyPr/>
          <a:lstStyle/>
          <a:p>
            <a:fld id="{A1AB6B18-7393-4C44-9BB7-F3AF753A5F11}" type="slidenum">
              <a:rPr lang="en-US" smtClean="0"/>
              <a:t>25</a:t>
            </a:fld>
            <a:endParaRPr lang="en-US"/>
          </a:p>
        </p:txBody>
      </p:sp>
    </p:spTree>
    <p:extLst>
      <p:ext uri="{BB962C8B-B14F-4D97-AF65-F5344CB8AC3E}">
        <p14:creationId xmlns:p14="http://schemas.microsoft.com/office/powerpoint/2010/main" val="3650078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How You Will Be Evaluated subsection, you will find a list of competencies (knowledge, skills, and abilities) that are guidelines against which your resume will be evaluated to rank you into one of the quality categories. These competencies are further expanded in the questionnaire.</a:t>
            </a:r>
          </a:p>
        </p:txBody>
      </p:sp>
      <p:sp>
        <p:nvSpPr>
          <p:cNvPr id="4" name="Slide Number Placeholder 3"/>
          <p:cNvSpPr>
            <a:spLocks noGrp="1"/>
          </p:cNvSpPr>
          <p:nvPr>
            <p:ph type="sldNum" sz="quarter" idx="10"/>
          </p:nvPr>
        </p:nvSpPr>
        <p:spPr/>
        <p:txBody>
          <a:bodyPr/>
          <a:lstStyle/>
          <a:p>
            <a:fld id="{A1AB6B18-7393-4C44-9BB7-F3AF753A5F11}" type="slidenum">
              <a:rPr lang="en-US" smtClean="0"/>
              <a:t>26</a:t>
            </a:fld>
            <a:endParaRPr lang="en-US"/>
          </a:p>
        </p:txBody>
      </p:sp>
    </p:spTree>
    <p:extLst>
      <p:ext uri="{BB962C8B-B14F-4D97-AF65-F5344CB8AC3E}">
        <p14:creationId xmlns:p14="http://schemas.microsoft.com/office/powerpoint/2010/main" val="1954864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find a link to questionnaire in the JOA. Usually it’s in the How to Apply section at the bottom (you have to expand the section to see it). </a:t>
            </a:r>
          </a:p>
        </p:txBody>
      </p:sp>
      <p:sp>
        <p:nvSpPr>
          <p:cNvPr id="4" name="Slide Number Placeholder 3"/>
          <p:cNvSpPr>
            <a:spLocks noGrp="1"/>
          </p:cNvSpPr>
          <p:nvPr>
            <p:ph type="sldNum" sz="quarter" idx="10"/>
          </p:nvPr>
        </p:nvSpPr>
        <p:spPr/>
        <p:txBody>
          <a:bodyPr/>
          <a:lstStyle/>
          <a:p>
            <a:fld id="{A1AB6B18-7393-4C44-9BB7-F3AF753A5F11}" type="slidenum">
              <a:rPr lang="en-US" smtClean="0"/>
              <a:t>27</a:t>
            </a:fld>
            <a:endParaRPr lang="en-US"/>
          </a:p>
        </p:txBody>
      </p:sp>
    </p:spTree>
    <p:extLst>
      <p:ext uri="{BB962C8B-B14F-4D97-AF65-F5344CB8AC3E}">
        <p14:creationId xmlns:p14="http://schemas.microsoft.com/office/powerpoint/2010/main" val="943822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what the questionnaire looks like when you click it. Usually the first several questions as if you are applying with veterans preference and ask you to identify how you are qualifying (specialized experience, education, or a combination of the two). </a:t>
            </a:r>
          </a:p>
        </p:txBody>
      </p:sp>
      <p:sp>
        <p:nvSpPr>
          <p:cNvPr id="4" name="Slide Number Placeholder 3"/>
          <p:cNvSpPr>
            <a:spLocks noGrp="1"/>
          </p:cNvSpPr>
          <p:nvPr>
            <p:ph type="sldNum" sz="quarter" idx="10"/>
          </p:nvPr>
        </p:nvSpPr>
        <p:spPr/>
        <p:txBody>
          <a:bodyPr/>
          <a:lstStyle/>
          <a:p>
            <a:fld id="{A1AB6B18-7393-4C44-9BB7-F3AF753A5F11}" type="slidenum">
              <a:rPr lang="en-US" smtClean="0"/>
              <a:t>28</a:t>
            </a:fld>
            <a:endParaRPr lang="en-US"/>
          </a:p>
        </p:txBody>
      </p:sp>
    </p:spTree>
    <p:extLst>
      <p:ext uri="{BB962C8B-B14F-4D97-AF65-F5344CB8AC3E}">
        <p14:creationId xmlns:p14="http://schemas.microsoft.com/office/powerpoint/2010/main" val="3346629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the initial logistical questions, you’ll scroll down to find the competencies listed in the How You Will Be Evaluated section (in this picture it’s the “Knowledge of fish species specific to the designated survey areas…”). Questions 2 and 3 drill down deeper into what your knowledge of fish species is. If you rank yourself as having any degree of experience or knowledge in these questions, that </a:t>
            </a:r>
            <a:r>
              <a:rPr lang="en-US" b="1" baseline="0" dirty="0"/>
              <a:t>must </a:t>
            </a:r>
            <a:r>
              <a:rPr lang="en-US" b="0" baseline="0" dirty="0"/>
              <a:t>be demonstrated on your resume. So if you rate yourself as a “B. I have had education or training in how to perform this task, but have not yet performed it on the job,” then somewhere under education, this skill needs to be listed. You can attribute it to a course you took in the same manner you would have a bullet point under a work experience listing this as duties. </a:t>
            </a:r>
          </a:p>
          <a:p>
            <a:endParaRPr lang="en-US" b="0" baseline="0" dirty="0"/>
          </a:p>
          <a:p>
            <a:r>
              <a:rPr lang="en-US" b="0" baseline="0" dirty="0"/>
              <a:t>Tailoring your experience to these questions is especially critical. If you rank yourself has having a high degree of experience in this questionnaire, but your resume doesn’t obviously reflect this experience, Human Resources downgrades your score and you could be reduced to a lower quality category (like from highest qualified to qualified).</a:t>
            </a:r>
            <a:endParaRPr lang="en-US" b="1" baseline="0" dirty="0"/>
          </a:p>
        </p:txBody>
      </p:sp>
      <p:sp>
        <p:nvSpPr>
          <p:cNvPr id="4" name="Slide Number Placeholder 3"/>
          <p:cNvSpPr>
            <a:spLocks noGrp="1"/>
          </p:cNvSpPr>
          <p:nvPr>
            <p:ph type="sldNum" sz="quarter" idx="10"/>
          </p:nvPr>
        </p:nvSpPr>
        <p:spPr/>
        <p:txBody>
          <a:bodyPr/>
          <a:lstStyle/>
          <a:p>
            <a:fld id="{A1AB6B18-7393-4C44-9BB7-F3AF753A5F11}" type="slidenum">
              <a:rPr lang="en-US" smtClean="0"/>
              <a:t>29</a:t>
            </a:fld>
            <a:endParaRPr lang="en-US"/>
          </a:p>
        </p:txBody>
      </p:sp>
    </p:spTree>
    <p:extLst>
      <p:ext uri="{BB962C8B-B14F-4D97-AF65-F5344CB8AC3E}">
        <p14:creationId xmlns:p14="http://schemas.microsoft.com/office/powerpoint/2010/main" val="804737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As I mentioned, cover letters are optional, however, I would encourage you to include one. Hiring managers have their own preferences and it’s impossible to know whether you’ll wind up with a hiring manager who, based on their personal preferences and values, will not consider any information in a cover letter versus one who won’t consider a candidate who doesn’t include one. It’s best to err on the side of caution. That said, don’t include any qualifications in your cover letter that aren’t in your resume. Human Resources will probably not review or consider this information. Cover letters are a good place to say what the position and mission of the agency mean to you, why you think you are best suited for the position, whether a move to a new location where the position is located excites you if you are willing to relocate, etc.</a:t>
            </a:r>
            <a:endParaRPr lang="en-US" b="0" dirty="0"/>
          </a:p>
          <a:p>
            <a:endParaRPr lang="en-US" dirty="0"/>
          </a:p>
          <a:p>
            <a:r>
              <a:rPr lang="en-US" dirty="0"/>
              <a:t>2. When</a:t>
            </a:r>
            <a:r>
              <a:rPr lang="en-US" baseline="0" dirty="0"/>
              <a:t> writing your resume, include ALL your experience, whether it was paid or unpaid. Internships, volunteering, representation as part of an organization’s board, etc. all count as experience. You can format this experience the same as you would work experience including start and end dates, title (e.g. volunteer, intern, board member), average hours per week, list salary as unpaid, and duties.</a:t>
            </a:r>
          </a:p>
          <a:p>
            <a:endParaRPr lang="en-US" baseline="0" dirty="0"/>
          </a:p>
          <a:p>
            <a:r>
              <a:rPr lang="en-US" baseline="0" dirty="0"/>
              <a:t>3. In federal resumes, wordsmithing counts. Using words like “assisted with …” can downplay or diminish your experience, whereas “supervised employees working on …” shows leadership. For example, one way you could change “Assisted a graduate student with field data collection” could be “Collected field data as part of a team contributing to graduate research on …”</a:t>
            </a:r>
          </a:p>
          <a:p>
            <a:endParaRPr lang="en-US" baseline="0" dirty="0"/>
          </a:p>
          <a:p>
            <a:r>
              <a:rPr lang="en-US" baseline="0" dirty="0"/>
              <a:t>4. You’ve probably heard about using the active voice… in middle school. As a reminder, the active voice is using action verbs rather than passive ones (like “Was the supervisor for # employees” instead of “Supervised # of employees.” You can google “active verbs for resumes” for help.</a:t>
            </a:r>
          </a:p>
          <a:p>
            <a:endParaRPr lang="en-US" baseline="0" dirty="0"/>
          </a:p>
          <a:p>
            <a:r>
              <a:rPr lang="en-US" baseline="0" dirty="0"/>
              <a:t>5. The process for federal hiring has 2 parts. The first person to see and review your resume will be a Human Resources professional. Their job is to review your resume to make sure you meet the requirements or qualifications and then to validate that your answers to the applicant questionnaire are found in your resume. So, it does no good to submit a generic resume and then answer that you are an expert in all the competencies asked about in the questionnaire if your resume does not support those responses. Human Resources ranks resumes that meet minimum qualifications based on applicant’s responses to the questionnaire from highest or best qualified, qualified, or not qualified. Only the top tier gets referred to the hiring manager. What a hiring manager is looking for in a resume is different from what Human Resources needs to see in a resume to rank a candidate highly. And, as I said, hiring managers are different in their preferences and values about what a resume should look like or include. However, I can nearly guarantee that no hiring manager wants to review a 20 page resume, so being as detailed as you can to meet the needs of the Human Resources professional, but as concise as possible to suit a hiring managers preferences is a good idea.</a:t>
            </a:r>
          </a:p>
          <a:p>
            <a:endParaRPr lang="en-US" baseline="0" dirty="0"/>
          </a:p>
          <a:p>
            <a:r>
              <a:rPr lang="en-US" baseline="0" dirty="0"/>
              <a:t>6. Your resume should not include personal information like SSNs or pictures. This information will be removed if it is included.</a:t>
            </a:r>
          </a:p>
          <a:p>
            <a:endParaRPr lang="en-US" baseline="0" dirty="0"/>
          </a:p>
          <a:p>
            <a:r>
              <a:rPr lang="en-US" baseline="0" dirty="0"/>
              <a:t>7. For resumes, federal or otherwise, do not use acronyms unless you first spell out their meaning. This goes for even internal applicants and is a general rule of thumb for all business correspondence.</a:t>
            </a:r>
          </a:p>
          <a:p>
            <a:endParaRPr lang="en-US" baseline="0" dirty="0"/>
          </a:p>
          <a:p>
            <a:r>
              <a:rPr lang="en-US" baseline="0" dirty="0"/>
              <a:t>8. Make sure you proofread or ask a friend or relative to proofread. Spell and grammar checks do not catch everything. </a:t>
            </a:r>
          </a:p>
          <a:p>
            <a:endParaRPr lang="en-US" baseline="0" dirty="0"/>
          </a:p>
          <a:p>
            <a:r>
              <a:rPr lang="en-US" baseline="0" dirty="0"/>
              <a:t>9. Lastly, make sure you apply as early as you can. Some vacancies are posted with an end date, but also indicate that they may close after a certain number of applications are received. Sometimes computers die, internet fails, USAJobs fails or goes down for maintenance, or any number of mishaps. Don’t wait until the last minute. </a:t>
            </a:r>
            <a:endParaRPr lang="en-US" dirty="0"/>
          </a:p>
        </p:txBody>
      </p:sp>
      <p:sp>
        <p:nvSpPr>
          <p:cNvPr id="4" name="Slide Number Placeholder 3"/>
          <p:cNvSpPr>
            <a:spLocks noGrp="1"/>
          </p:cNvSpPr>
          <p:nvPr>
            <p:ph type="sldNum" sz="quarter" idx="10"/>
          </p:nvPr>
        </p:nvSpPr>
        <p:spPr/>
        <p:txBody>
          <a:bodyPr/>
          <a:lstStyle/>
          <a:p>
            <a:fld id="{A1AB6B18-7393-4C44-9BB7-F3AF753A5F11}" type="slidenum">
              <a:rPr lang="en-US" smtClean="0"/>
              <a:t>30</a:t>
            </a:fld>
            <a:endParaRPr lang="en-US"/>
          </a:p>
        </p:txBody>
      </p:sp>
    </p:spTree>
    <p:extLst>
      <p:ext uri="{BB962C8B-B14F-4D97-AF65-F5344CB8AC3E}">
        <p14:creationId xmlns:p14="http://schemas.microsoft.com/office/powerpoint/2010/main" val="142695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click the Saved Jobs tab if you have saved any positions,</a:t>
            </a:r>
            <a:r>
              <a:rPr lang="en-US" baseline="0" dirty="0"/>
              <a:t> which you can do in a vacancy announcement during a job search. If you click on the Saved Searches tab, y</a:t>
            </a:r>
            <a:r>
              <a:rPr lang="en-US" dirty="0"/>
              <a:t>ou’ll see your saved searches. You can expand it by clicking</a:t>
            </a:r>
            <a:r>
              <a:rPr lang="en-US" baseline="0" dirty="0"/>
              <a:t> on the blue plus sign next to any saved search. You can delete the saved search, or change the frequency of notifications, or renew the saved search. Saved searches expire after 1 year.</a:t>
            </a:r>
            <a:endParaRPr lang="en-US" dirty="0"/>
          </a:p>
          <a:p>
            <a:endParaRPr lang="en-US" dirty="0"/>
          </a:p>
        </p:txBody>
      </p:sp>
      <p:sp>
        <p:nvSpPr>
          <p:cNvPr id="4" name="Slide Number Placeholder 3"/>
          <p:cNvSpPr>
            <a:spLocks noGrp="1"/>
          </p:cNvSpPr>
          <p:nvPr>
            <p:ph type="sldNum" sz="quarter" idx="10"/>
          </p:nvPr>
        </p:nvSpPr>
        <p:spPr/>
        <p:txBody>
          <a:bodyPr/>
          <a:lstStyle/>
          <a:p>
            <a:fld id="{A1AB6B18-7393-4C44-9BB7-F3AF753A5F11}" type="slidenum">
              <a:rPr lang="en-US" smtClean="0"/>
              <a:t>6</a:t>
            </a:fld>
            <a:endParaRPr lang="en-US"/>
          </a:p>
        </p:txBody>
      </p:sp>
    </p:spTree>
    <p:extLst>
      <p:ext uri="{BB962C8B-B14F-4D97-AF65-F5344CB8AC3E}">
        <p14:creationId xmlns:p14="http://schemas.microsoft.com/office/powerpoint/2010/main" val="39120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at the home screen, click on Profile at the top to complete your profile. </a:t>
            </a:r>
            <a:endParaRPr lang="en-US" baseline="0" dirty="0"/>
          </a:p>
          <a:p>
            <a:endParaRPr lang="en-US" dirty="0"/>
          </a:p>
        </p:txBody>
      </p:sp>
      <p:sp>
        <p:nvSpPr>
          <p:cNvPr id="4" name="Slide Number Placeholder 3"/>
          <p:cNvSpPr>
            <a:spLocks noGrp="1"/>
          </p:cNvSpPr>
          <p:nvPr>
            <p:ph type="sldNum" sz="quarter" idx="10"/>
          </p:nvPr>
        </p:nvSpPr>
        <p:spPr/>
        <p:txBody>
          <a:bodyPr/>
          <a:lstStyle/>
          <a:p>
            <a:fld id="{A1AB6B18-7393-4C44-9BB7-F3AF753A5F11}" type="slidenum">
              <a:rPr lang="en-US" smtClean="0"/>
              <a:t>7</a:t>
            </a:fld>
            <a:endParaRPr lang="en-US"/>
          </a:p>
        </p:txBody>
      </p:sp>
    </p:spTree>
    <p:extLst>
      <p:ext uri="{BB962C8B-B14F-4D97-AF65-F5344CB8AC3E}">
        <p14:creationId xmlns:p14="http://schemas.microsoft.com/office/powerpoint/2010/main" val="851482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information you input on the</a:t>
            </a:r>
            <a:r>
              <a:rPr lang="en-US" baseline="0" dirty="0"/>
              <a:t> Profile tab, Documents tab, and Preferences tab can be seen by agency recruiters and HR if you make your resume searchable, which I’ll show you on the Documents tab. Other information is used to make your application process faster so you can import this information to an agency’s application database without having to re-create it every time </a:t>
            </a:r>
            <a:r>
              <a:rPr lang="en-US" i="0" baseline="0" dirty="0"/>
              <a:t>like citizenship, hiring paths, and some others. </a:t>
            </a:r>
            <a:r>
              <a:rPr lang="en-US" baseline="0" dirty="0"/>
              <a:t>Note that you </a:t>
            </a:r>
            <a:r>
              <a:rPr lang="en-US" i="1" baseline="0" dirty="0"/>
              <a:t>should</a:t>
            </a:r>
            <a:r>
              <a:rPr lang="en-US" i="0" baseline="0" dirty="0"/>
              <a:t> update your resume every time you apply.</a:t>
            </a:r>
          </a:p>
          <a:p>
            <a:endParaRPr lang="en-US" dirty="0"/>
          </a:p>
        </p:txBody>
      </p:sp>
      <p:sp>
        <p:nvSpPr>
          <p:cNvPr id="4" name="Slide Number Placeholder 3"/>
          <p:cNvSpPr>
            <a:spLocks noGrp="1"/>
          </p:cNvSpPr>
          <p:nvPr>
            <p:ph type="sldNum" sz="quarter" idx="10"/>
          </p:nvPr>
        </p:nvSpPr>
        <p:spPr/>
        <p:txBody>
          <a:bodyPr/>
          <a:lstStyle/>
          <a:p>
            <a:fld id="{A1AB6B18-7393-4C44-9BB7-F3AF753A5F11}" type="slidenum">
              <a:rPr lang="en-US" smtClean="0"/>
              <a:t>8</a:t>
            </a:fld>
            <a:endParaRPr lang="en-US"/>
          </a:p>
        </p:txBody>
      </p:sp>
    </p:spTree>
    <p:extLst>
      <p:ext uri="{BB962C8B-B14F-4D97-AF65-F5344CB8AC3E}">
        <p14:creationId xmlns:p14="http://schemas.microsoft.com/office/powerpoint/2010/main" val="260566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you scroll down, the</a:t>
            </a:r>
            <a:r>
              <a:rPr lang="en-US" b="0" baseline="0" dirty="0"/>
              <a:t> profile will ask you to fill in information based on how you answered “Hiring Paths” to verify your response. In this case, it asks about my federal experience.</a:t>
            </a:r>
            <a:endParaRPr lang="en-US" b="0" dirty="0"/>
          </a:p>
        </p:txBody>
      </p:sp>
      <p:sp>
        <p:nvSpPr>
          <p:cNvPr id="4" name="Slide Number Placeholder 3"/>
          <p:cNvSpPr>
            <a:spLocks noGrp="1"/>
          </p:cNvSpPr>
          <p:nvPr>
            <p:ph type="sldNum" sz="quarter" idx="10"/>
          </p:nvPr>
        </p:nvSpPr>
        <p:spPr/>
        <p:txBody>
          <a:bodyPr/>
          <a:lstStyle/>
          <a:p>
            <a:fld id="{A1AB6B18-7393-4C44-9BB7-F3AF753A5F11}" type="slidenum">
              <a:rPr lang="en-US" smtClean="0"/>
              <a:t>9</a:t>
            </a:fld>
            <a:endParaRPr lang="en-US"/>
          </a:p>
        </p:txBody>
      </p:sp>
    </p:spTree>
    <p:extLst>
      <p:ext uri="{BB962C8B-B14F-4D97-AF65-F5344CB8AC3E}">
        <p14:creationId xmlns:p14="http://schemas.microsoft.com/office/powerpoint/2010/main" val="91393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Lastly, at the bottom it asks about military service and work experience and,</a:t>
            </a:r>
            <a:r>
              <a:rPr lang="en-US" b="0" baseline="0" dirty="0"/>
              <a:t> below this, about education, demographics, languages, and references. Regarding work experience, education, and references, I wouldn’t waste your time updating this information here in favor of making sure it’s up-to-date in the Documents section, which we’ll get to next. Lastly, I’ll point out the demographic data is collected to ensure that we as an agency are reaching diverse demographic groups and are hiring at a rate consistent with our application rates regarding demographics. This demographic information is NOT shared with hiring managers and is separated from your application so it is never paired with your application after you hit submit. The demographic information is voluntary.</a:t>
            </a:r>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A1AB6B18-7393-4C44-9BB7-F3AF753A5F11}" type="slidenum">
              <a:rPr lang="en-US" smtClean="0"/>
              <a:t>10</a:t>
            </a:fld>
            <a:endParaRPr lang="en-US"/>
          </a:p>
        </p:txBody>
      </p:sp>
    </p:spTree>
    <p:extLst>
      <p:ext uri="{BB962C8B-B14F-4D97-AF65-F5344CB8AC3E}">
        <p14:creationId xmlns:p14="http://schemas.microsoft.com/office/powerpoint/2010/main" val="232984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switch gears to</a:t>
            </a:r>
            <a:r>
              <a:rPr lang="en-US" baseline="0" dirty="0"/>
              <a:t> Documents…. This is where your resume(s) are stored.</a:t>
            </a:r>
            <a:endParaRPr lang="en-US" dirty="0"/>
          </a:p>
        </p:txBody>
      </p:sp>
      <p:sp>
        <p:nvSpPr>
          <p:cNvPr id="4" name="Slide Number Placeholder 3"/>
          <p:cNvSpPr>
            <a:spLocks noGrp="1"/>
          </p:cNvSpPr>
          <p:nvPr>
            <p:ph type="sldNum" sz="quarter" idx="10"/>
          </p:nvPr>
        </p:nvSpPr>
        <p:spPr/>
        <p:txBody>
          <a:bodyPr/>
          <a:lstStyle/>
          <a:p>
            <a:fld id="{A1AB6B18-7393-4C44-9BB7-F3AF753A5F11}" type="slidenum">
              <a:rPr lang="en-US" smtClean="0"/>
              <a:t>11</a:t>
            </a:fld>
            <a:endParaRPr lang="en-US"/>
          </a:p>
        </p:txBody>
      </p:sp>
    </p:spTree>
    <p:extLst>
      <p:ext uri="{BB962C8B-B14F-4D97-AF65-F5344CB8AC3E}">
        <p14:creationId xmlns:p14="http://schemas.microsoft.com/office/powerpoint/2010/main" val="334064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Documents</a:t>
            </a:r>
            <a:r>
              <a:rPr lang="en-US" baseline="0" dirty="0"/>
              <a:t> tab, you will be able to view your resumes. Here, you can either upload a resume using Word or PDF or you can build one using the resume builder. You can have up to 5 different resumes in this section so, for example, if you wanted to have one tailored more to field work and one tailored more to management-related positions, you can create and save more than one. For your existing resumes, you can view, edit, delete, and duplicate the resume. You can also click *this* checkbox to make your resume searchable by agency recruiters and HR employees. Occasionally, we recruit using this tool (mainly for individuals who indicate they have a special hiring authority).</a:t>
            </a:r>
          </a:p>
        </p:txBody>
      </p:sp>
      <p:sp>
        <p:nvSpPr>
          <p:cNvPr id="4" name="Slide Number Placeholder 3"/>
          <p:cNvSpPr>
            <a:spLocks noGrp="1"/>
          </p:cNvSpPr>
          <p:nvPr>
            <p:ph type="sldNum" sz="quarter" idx="10"/>
          </p:nvPr>
        </p:nvSpPr>
        <p:spPr/>
        <p:txBody>
          <a:bodyPr/>
          <a:lstStyle/>
          <a:p>
            <a:fld id="{A1AB6B18-7393-4C44-9BB7-F3AF753A5F11}" type="slidenum">
              <a:rPr lang="en-US" smtClean="0"/>
              <a:t>12</a:t>
            </a:fld>
            <a:endParaRPr lang="en-US"/>
          </a:p>
        </p:txBody>
      </p:sp>
    </p:spTree>
    <p:extLst>
      <p:ext uri="{BB962C8B-B14F-4D97-AF65-F5344CB8AC3E}">
        <p14:creationId xmlns:p14="http://schemas.microsoft.com/office/powerpoint/2010/main" val="158311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0"/>
            <a:ext cx="2634018"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54890" y="941388"/>
            <a:ext cx="4813110" cy="3357657"/>
          </a:xfrm>
        </p:spPr>
        <p:txBody>
          <a:bodyPr anchor="b">
            <a:normAutofit/>
          </a:bodyPr>
          <a:lstStyle>
            <a:lvl1pPr algn="l">
              <a:defRPr sz="66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5854890" y="4582236"/>
            <a:ext cx="6337110" cy="1122528"/>
          </a:xfrm>
          <a:solidFill>
            <a:schemeClr val="accent2"/>
          </a:solidFill>
        </p:spPr>
        <p:txBody>
          <a:bodyPr anchor="ctr" anchorCtr="0">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Picture Placeholder 7"/>
          <p:cNvSpPr>
            <a:spLocks noGrp="1"/>
          </p:cNvSpPr>
          <p:nvPr>
            <p:ph type="pic" sz="quarter" idx="10"/>
          </p:nvPr>
        </p:nvSpPr>
        <p:spPr>
          <a:xfrm>
            <a:off x="1023180" y="941388"/>
            <a:ext cx="4217987" cy="4763376"/>
          </a:xfrm>
        </p:spPr>
        <p:txBody>
          <a:bodyPr/>
          <a:lstStyle/>
          <a:p>
            <a:endParaRPr lang="en-US"/>
          </a:p>
        </p:txBody>
      </p:sp>
      <p:sp>
        <p:nvSpPr>
          <p:cNvPr id="10"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117922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5008728"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1">
                <a:solidFill>
                  <a:schemeClr val="accent2"/>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224346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69232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97038" y="365125"/>
            <a:ext cx="9456761" cy="1325563"/>
          </a:xfrm>
        </p:spPr>
        <p:txBody>
          <a:bodyPr/>
          <a:lstStyle>
            <a:lvl1pPr>
              <a:defRPr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1897038" y="1825625"/>
            <a:ext cx="945676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420033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0"/>
            <a:ext cx="3439236" cy="6858000"/>
          </a:xfrm>
          <a:prstGeom prst="rect">
            <a:avLst/>
          </a:prstGeom>
          <a:solidFill>
            <a:schemeClr val="accent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0" y="0"/>
            <a:ext cx="2619375" cy="6858000"/>
          </a:xfrm>
        </p:spPr>
        <p:txBody>
          <a:bodyPr/>
          <a:lstStyle/>
          <a:p>
            <a:endParaRPr lang="en-US"/>
          </a:p>
        </p:txBody>
      </p:sp>
      <p:sp>
        <p:nvSpPr>
          <p:cNvPr id="2" name="Title 1"/>
          <p:cNvSpPr>
            <a:spLocks noGrp="1"/>
          </p:cNvSpPr>
          <p:nvPr>
            <p:ph type="title"/>
          </p:nvPr>
        </p:nvSpPr>
        <p:spPr>
          <a:xfrm>
            <a:off x="3643952" y="1709738"/>
            <a:ext cx="7703497" cy="2852737"/>
          </a:xfrm>
        </p:spPr>
        <p:txBody>
          <a:bodyPr anchor="b">
            <a:normAutofit/>
          </a:bodyPr>
          <a:lstStyle>
            <a:lvl1pPr>
              <a:defRPr sz="5400" b="1">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3643952" y="4589463"/>
            <a:ext cx="7703497" cy="1500187"/>
          </a:xfrm>
        </p:spPr>
        <p:txBody>
          <a:bodyPr/>
          <a:lstStyle>
            <a:lvl1pPr marL="0" indent="0">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254124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2634018"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286218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0" y="2611041"/>
            <a:ext cx="4905829" cy="823912"/>
          </a:xfrm>
          <a:solidFill>
            <a:schemeClr val="accent2"/>
          </a:solidFill>
        </p:spPr>
        <p:txBody>
          <a:bodyPr anchor="ctr" anchorCtr="0"/>
          <a:lstStyle>
            <a:lvl1pPr marL="0" indent="0" algn="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264931" y="457315"/>
            <a:ext cx="6462612" cy="29776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p:cNvSpPr>
            <a:spLocks noGrp="1"/>
          </p:cNvSpPr>
          <p:nvPr>
            <p:ph type="pic" sz="quarter" idx="11"/>
          </p:nvPr>
        </p:nvSpPr>
        <p:spPr>
          <a:xfrm>
            <a:off x="832205" y="457315"/>
            <a:ext cx="4073624" cy="2135982"/>
          </a:xfrm>
        </p:spPr>
        <p:txBody>
          <a:bodyPr/>
          <a:lstStyle/>
          <a:p>
            <a:endParaRPr lang="en-US" dirty="0"/>
          </a:p>
        </p:txBody>
      </p:sp>
      <p:sp>
        <p:nvSpPr>
          <p:cNvPr id="16" name="Text Placeholder 2"/>
          <p:cNvSpPr>
            <a:spLocks noGrp="1"/>
          </p:cNvSpPr>
          <p:nvPr>
            <p:ph type="body" idx="12"/>
          </p:nvPr>
        </p:nvSpPr>
        <p:spPr>
          <a:xfrm>
            <a:off x="0" y="5811383"/>
            <a:ext cx="4905829" cy="823912"/>
          </a:xfrm>
          <a:solidFill>
            <a:schemeClr val="accent2"/>
          </a:solidFill>
        </p:spPr>
        <p:txBody>
          <a:bodyPr anchor="ctr" anchorCtr="0"/>
          <a:lstStyle>
            <a:lvl1pPr marL="0" indent="0" algn="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Picture Placeholder 12"/>
          <p:cNvSpPr>
            <a:spLocks noGrp="1"/>
          </p:cNvSpPr>
          <p:nvPr>
            <p:ph type="pic" sz="quarter" idx="13"/>
          </p:nvPr>
        </p:nvSpPr>
        <p:spPr>
          <a:xfrm>
            <a:off x="832205" y="3657657"/>
            <a:ext cx="4073624" cy="2135982"/>
          </a:xfrm>
        </p:spPr>
        <p:txBody>
          <a:bodyPr/>
          <a:lstStyle/>
          <a:p>
            <a:endParaRPr lang="en-US" dirty="0"/>
          </a:p>
        </p:txBody>
      </p:sp>
      <p:sp>
        <p:nvSpPr>
          <p:cNvPr id="18" name="Content Placeholder 3"/>
          <p:cNvSpPr>
            <a:spLocks noGrp="1"/>
          </p:cNvSpPr>
          <p:nvPr>
            <p:ph sz="half" idx="14"/>
          </p:nvPr>
        </p:nvSpPr>
        <p:spPr>
          <a:xfrm>
            <a:off x="5264931" y="3657657"/>
            <a:ext cx="6462612" cy="29776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73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dirty="0"/>
          </a:p>
        </p:txBody>
      </p:sp>
      <p:sp>
        <p:nvSpPr>
          <p:cNvPr id="9" name="Rectangle 8"/>
          <p:cNvSpPr/>
          <p:nvPr userDrawn="1"/>
        </p:nvSpPr>
        <p:spPr>
          <a:xfrm>
            <a:off x="2569029" y="1698171"/>
            <a:ext cx="7910285" cy="1524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460172" y="4158342"/>
            <a:ext cx="7910285" cy="1524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1"/>
          </p:nvPr>
        </p:nvSpPr>
        <p:spPr>
          <a:xfrm>
            <a:off x="3005138" y="1865811"/>
            <a:ext cx="1188720" cy="1188720"/>
          </a:xfrm>
        </p:spPr>
        <p:txBody>
          <a:bodyPr/>
          <a:lstStyle/>
          <a:p>
            <a:endParaRPr lang="en-US"/>
          </a:p>
        </p:txBody>
      </p:sp>
      <p:sp>
        <p:nvSpPr>
          <p:cNvPr id="13" name="Picture Placeholder 11"/>
          <p:cNvSpPr>
            <a:spLocks noGrp="1"/>
          </p:cNvSpPr>
          <p:nvPr>
            <p:ph type="pic" sz="quarter" idx="12"/>
          </p:nvPr>
        </p:nvSpPr>
        <p:spPr>
          <a:xfrm>
            <a:off x="3005138" y="4325982"/>
            <a:ext cx="1188720" cy="1188720"/>
          </a:xfrm>
        </p:spPr>
        <p:txBody>
          <a:bodyPr/>
          <a:lstStyle/>
          <a:p>
            <a:endParaRPr lang="en-US"/>
          </a:p>
        </p:txBody>
      </p:sp>
      <p:sp>
        <p:nvSpPr>
          <p:cNvPr id="15" name="Text Placeholder 14"/>
          <p:cNvSpPr>
            <a:spLocks noGrp="1"/>
          </p:cNvSpPr>
          <p:nvPr>
            <p:ph type="body" sz="quarter" idx="13"/>
          </p:nvPr>
        </p:nvSpPr>
        <p:spPr>
          <a:xfrm>
            <a:off x="4702175" y="1865313"/>
            <a:ext cx="5414963" cy="1189037"/>
          </a:xfrm>
        </p:spPr>
        <p:txBody>
          <a:bodyPr>
            <a:no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p:cNvSpPr>
            <a:spLocks noGrp="1"/>
          </p:cNvSpPr>
          <p:nvPr>
            <p:ph type="body" sz="quarter" idx="14"/>
          </p:nvPr>
        </p:nvSpPr>
        <p:spPr>
          <a:xfrm>
            <a:off x="4702174" y="4325982"/>
            <a:ext cx="5414963" cy="1189037"/>
          </a:xfrm>
        </p:spPr>
        <p:txBody>
          <a:bodyPr>
            <a:no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26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0" y="0"/>
            <a:ext cx="2634018"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52382" y="365125"/>
            <a:ext cx="8501418" cy="1325563"/>
          </a:xfrm>
        </p:spPr>
        <p:txBody>
          <a:bodyPr/>
          <a:lstStyle>
            <a:lvl1pPr>
              <a:defRPr b="1">
                <a:solidFill>
                  <a:schemeClr val="accent2"/>
                </a:solidFill>
              </a:defRPr>
            </a:lvl1pPr>
          </a:lstStyle>
          <a:p>
            <a:r>
              <a:rPr lang="en-US" dirty="0"/>
              <a:t>Click to edit Master title style</a:t>
            </a:r>
          </a:p>
        </p:txBody>
      </p:sp>
      <p:sp>
        <p:nvSpPr>
          <p:cNvPr id="4"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232273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2634018"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255504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008728"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ubtitle 2"/>
          <p:cNvSpPr txBox="1">
            <a:spLocks/>
          </p:cNvSpPr>
          <p:nvPr userDrawn="1"/>
        </p:nvSpPr>
        <p:spPr>
          <a:xfrm>
            <a:off x="5854890" y="-116112"/>
            <a:ext cx="5704764" cy="504967"/>
          </a:xfrm>
          <a:prstGeom prst="rect">
            <a:avLst/>
          </a:prstGeom>
          <a:solidFill>
            <a:schemeClr val="accent2"/>
          </a:solidFill>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i="0" dirty="0">
                <a:latin typeface="+mj-lt"/>
              </a:rPr>
              <a:t>U.S. Fish</a:t>
            </a:r>
            <a:r>
              <a:rPr lang="en-US" sz="1400" b="1" i="0" baseline="0" dirty="0">
                <a:latin typeface="+mj-lt"/>
              </a:rPr>
              <a:t> &amp; Wildlife Service</a:t>
            </a:r>
            <a:endParaRPr lang="en-US" sz="1400" b="1" i="0" dirty="0">
              <a:latin typeface="+mj-lt"/>
            </a:endParaRPr>
          </a:p>
        </p:txBody>
      </p:sp>
    </p:spTree>
    <p:extLst>
      <p:ext uri="{BB962C8B-B14F-4D97-AF65-F5344CB8AC3E}">
        <p14:creationId xmlns:p14="http://schemas.microsoft.com/office/powerpoint/2010/main" val="2371113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523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15.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1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Federal Resumes and USAJobs</a:t>
            </a:r>
          </a:p>
        </p:txBody>
      </p:sp>
      <p:sp>
        <p:nvSpPr>
          <p:cNvPr id="3" name="Subtitle 2"/>
          <p:cNvSpPr>
            <a:spLocks noGrp="1"/>
          </p:cNvSpPr>
          <p:nvPr>
            <p:ph type="subTitle" idx="1"/>
          </p:nvPr>
        </p:nvSpPr>
        <p:spPr/>
        <p:txBody>
          <a:bodyPr/>
          <a:lstStyle/>
          <a:p>
            <a:r>
              <a:rPr lang="en-US" dirty="0"/>
              <a:t>Applying for a Federal Job</a:t>
            </a:r>
          </a:p>
        </p:txBody>
      </p:sp>
      <p:pic>
        <p:nvPicPr>
          <p:cNvPr id="6" name="Picture Placeholder 5" descr="FWS Recruiter shakes hand of a candidate at a career fai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799" r="16799"/>
          <a:stretch>
            <a:fillRect/>
          </a:stretch>
        </p:blipFill>
        <p:spPr/>
      </p:pic>
    </p:spTree>
    <p:extLst>
      <p:ext uri="{BB962C8B-B14F-4D97-AF65-F5344CB8AC3E}">
        <p14:creationId xmlns:p14="http://schemas.microsoft.com/office/powerpoint/2010/main" val="347241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897038" y="365125"/>
            <a:ext cx="9456761" cy="1325563"/>
          </a:xfrm>
        </p:spPr>
        <p:txBody>
          <a:bodyPr/>
          <a:lstStyle/>
          <a:p>
            <a:r>
              <a:rPr lang="en-US" dirty="0"/>
              <a:t>Understanding Your USAJobs Profile</a:t>
            </a:r>
          </a:p>
        </p:txBody>
      </p:sp>
      <p:pic>
        <p:nvPicPr>
          <p:cNvPr id="13" name="Profile, Bottom" descr="Screen Clipping"/>
          <p:cNvPicPr>
            <a:picLocks noChangeAspect="1"/>
          </p:cNvPicPr>
          <p:nvPr/>
        </p:nvPicPr>
        <p:blipFill rotWithShape="1">
          <a:blip r:embed="rId3">
            <a:extLst>
              <a:ext uri="{28A0092B-C50C-407E-A947-70E740481C1C}">
                <a14:useLocalDpi xmlns:a14="http://schemas.microsoft.com/office/drawing/2010/main" val="0"/>
              </a:ext>
            </a:extLst>
          </a:blip>
          <a:srcRect r="853"/>
          <a:stretch/>
        </p:blipFill>
        <p:spPr>
          <a:xfrm>
            <a:off x="1897038" y="1690688"/>
            <a:ext cx="8482997" cy="4846792"/>
          </a:xfrm>
          <a:prstGeom prst="rect">
            <a:avLst/>
          </a:prstGeom>
          <a:ln>
            <a:noFill/>
          </a:ln>
        </p:spPr>
      </p:pic>
    </p:spTree>
    <p:extLst>
      <p:ext uri="{BB962C8B-B14F-4D97-AF65-F5344CB8AC3E}">
        <p14:creationId xmlns:p14="http://schemas.microsoft.com/office/powerpoint/2010/main" val="127010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Uploading vs. Building a Résumé in USAJobs</a:t>
            </a:r>
          </a:p>
        </p:txBody>
      </p:sp>
      <p:sp>
        <p:nvSpPr>
          <p:cNvPr id="4" name="Text Placeholder 3"/>
          <p:cNvSpPr>
            <a:spLocks noGrp="1"/>
          </p:cNvSpPr>
          <p:nvPr>
            <p:ph type="body" idx="1"/>
          </p:nvPr>
        </p:nvSpPr>
        <p:spPr/>
        <p:txBody>
          <a:bodyPr>
            <a:normAutofit/>
          </a:bodyPr>
          <a:lstStyle/>
          <a:p>
            <a:r>
              <a:rPr lang="en-US" dirty="0"/>
              <a:t>Uploading a Résumé</a:t>
            </a:r>
          </a:p>
          <a:p>
            <a:r>
              <a:rPr lang="en-US" dirty="0"/>
              <a:t>Building a Résumé using USAJobs</a:t>
            </a:r>
          </a:p>
          <a:p>
            <a:r>
              <a:rPr lang="en-US" dirty="0"/>
              <a:t>Other Documents</a:t>
            </a:r>
          </a:p>
        </p:txBody>
      </p:sp>
      <p:pic>
        <p:nvPicPr>
          <p:cNvPr id="6" name="Picture Placeholder 5" descr="FWS intern smiles at camera and leads a group of visitors on a tour of the refuge"/>
          <p:cNvPicPr>
            <a:picLocks noGrp="1" noChangeAspect="1"/>
          </p:cNvPicPr>
          <p:nvPr>
            <p:ph type="pic" sz="quarter" idx="10"/>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l="35677" r="35677"/>
          <a:stretch>
            <a:fillRect/>
          </a:stretch>
        </p:blipFill>
        <p:spPr/>
      </p:pic>
    </p:spTree>
    <p:extLst>
      <p:ext uri="{BB962C8B-B14F-4D97-AF65-F5344CB8AC3E}">
        <p14:creationId xmlns:p14="http://schemas.microsoft.com/office/powerpoint/2010/main" val="312504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Your USAJobs Documents</a:t>
            </a:r>
          </a:p>
        </p:txBody>
      </p:sp>
      <p:pic>
        <p:nvPicPr>
          <p:cNvPr id="4" name="1. Documents Home Top" descr="screenshot of the USAJobs documents page depicting where to create or upload a resum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9742" y="1634306"/>
            <a:ext cx="7521908" cy="4945254"/>
          </a:xfrm>
        </p:spPr>
      </p:pic>
    </p:spTree>
    <p:extLst>
      <p:ext uri="{BB962C8B-B14F-4D97-AF65-F5344CB8AC3E}">
        <p14:creationId xmlns:p14="http://schemas.microsoft.com/office/powerpoint/2010/main" val="168746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Your USAJobs Documents</a:t>
            </a:r>
          </a:p>
        </p:txBody>
      </p:sp>
      <p:pic>
        <p:nvPicPr>
          <p:cNvPr id="5" name="2. Documents Home Bottom" descr="screenshot of USAJobs documents page depicting where to upload or create a resu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038" y="1690688"/>
            <a:ext cx="7521908" cy="3011984"/>
          </a:xfrm>
          <a:prstGeom prst="rect">
            <a:avLst/>
          </a:prstGeom>
        </p:spPr>
      </p:pic>
    </p:spTree>
    <p:extLst>
      <p:ext uri="{BB962C8B-B14F-4D97-AF65-F5344CB8AC3E}">
        <p14:creationId xmlns:p14="http://schemas.microsoft.com/office/powerpoint/2010/main" val="3804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Your USAJobs Documents</a:t>
            </a:r>
          </a:p>
        </p:txBody>
      </p:sp>
      <p:pic>
        <p:nvPicPr>
          <p:cNvPr id="3" name="3. Build Resume or Upload Resume"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936" y="1447631"/>
            <a:ext cx="6773220" cy="2333951"/>
          </a:xfrm>
          <a:prstGeom prst="rect">
            <a:avLst/>
          </a:prstGeom>
        </p:spPr>
      </p:pic>
      <p:pic>
        <p:nvPicPr>
          <p:cNvPr id="6" name="3. Resume Name" descr="Screen Clipping"/>
          <p:cNvPicPr>
            <a:picLocks noChangeAspect="1"/>
          </p:cNvPicPr>
          <p:nvPr/>
        </p:nvPicPr>
        <p:blipFill rotWithShape="1">
          <a:blip r:embed="rId4">
            <a:extLst>
              <a:ext uri="{28A0092B-C50C-407E-A947-70E740481C1C}">
                <a14:useLocalDpi xmlns:a14="http://schemas.microsoft.com/office/drawing/2010/main" val="0"/>
              </a:ext>
            </a:extLst>
          </a:blip>
          <a:srcRect l="919" r="1258" b="2568"/>
          <a:stretch/>
        </p:blipFill>
        <p:spPr>
          <a:xfrm>
            <a:off x="2302774" y="3937107"/>
            <a:ext cx="6691085" cy="2506047"/>
          </a:xfrm>
          <a:prstGeom prst="rect">
            <a:avLst/>
          </a:prstGeom>
        </p:spPr>
      </p:pic>
    </p:spTree>
    <p:extLst>
      <p:ext uri="{BB962C8B-B14F-4D97-AF65-F5344CB8AC3E}">
        <p14:creationId xmlns:p14="http://schemas.microsoft.com/office/powerpoint/2010/main" val="4079111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Your USAJobs Documents</a:t>
            </a:r>
          </a:p>
        </p:txBody>
      </p:sp>
      <p:pic>
        <p:nvPicPr>
          <p:cNvPr id="7" name="4. Add Work Experience or Next"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038" y="1525796"/>
            <a:ext cx="6763694" cy="4286848"/>
          </a:xfrm>
          <a:prstGeom prst="rect">
            <a:avLst/>
          </a:prstGeom>
        </p:spPr>
      </p:pic>
    </p:spTree>
    <p:extLst>
      <p:ext uri="{BB962C8B-B14F-4D97-AF65-F5344CB8AC3E}">
        <p14:creationId xmlns:p14="http://schemas.microsoft.com/office/powerpoint/2010/main" val="151986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D9B6E-F4E9-85E8-50A5-F1695D9C692D}"/>
              </a:ext>
            </a:extLst>
          </p:cNvPr>
          <p:cNvSpPr>
            <a:spLocks noGrp="1"/>
          </p:cNvSpPr>
          <p:nvPr>
            <p:ph type="title"/>
          </p:nvPr>
        </p:nvSpPr>
        <p:spPr>
          <a:xfrm>
            <a:off x="1897038" y="-1325563"/>
            <a:ext cx="9456761" cy="1325563"/>
          </a:xfrm>
        </p:spPr>
        <p:txBody>
          <a:bodyPr vert="horz" lIns="91440" tIns="45720" rIns="91440" bIns="45720" rtlCol="0" anchor="b">
            <a:normAutofit/>
          </a:bodyPr>
          <a:lstStyle/>
          <a:p>
            <a:r>
              <a:rPr lang="en-US" dirty="0"/>
              <a:t>Resume builder work experience</a:t>
            </a:r>
          </a:p>
        </p:txBody>
      </p:sp>
      <p:pic>
        <p:nvPicPr>
          <p:cNvPr id="8" name="5. Work Experience"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85" y="0"/>
            <a:ext cx="5158030" cy="6858000"/>
          </a:xfrm>
          <a:prstGeom prst="rect">
            <a:avLst/>
          </a:prstGeom>
        </p:spPr>
      </p:pic>
      <p:sp>
        <p:nvSpPr>
          <p:cNvPr id="15" name="5. Character Count Emphasis">
            <a:extLst>
              <a:ext uri="{C183D7F6-B498-43B3-948B-1728B52AA6E4}">
                <adec:decorative xmlns:adec="http://schemas.microsoft.com/office/drawing/2017/decorative" val="1"/>
              </a:ext>
            </a:extLst>
          </p:cNvPr>
          <p:cNvSpPr/>
          <p:nvPr/>
        </p:nvSpPr>
        <p:spPr>
          <a:xfrm>
            <a:off x="3698543" y="5308979"/>
            <a:ext cx="1187356" cy="263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61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D1A6-11BA-985F-EED8-F8692186CE65}"/>
              </a:ext>
            </a:extLst>
          </p:cNvPr>
          <p:cNvSpPr>
            <a:spLocks noGrp="1"/>
          </p:cNvSpPr>
          <p:nvPr>
            <p:ph type="title"/>
          </p:nvPr>
        </p:nvSpPr>
        <p:spPr>
          <a:xfrm>
            <a:off x="1897038" y="-1325563"/>
            <a:ext cx="9456761" cy="1325563"/>
          </a:xfrm>
        </p:spPr>
        <p:txBody>
          <a:bodyPr vert="horz" lIns="91440" tIns="45720" rIns="91440" bIns="45720" rtlCol="0" anchor="b">
            <a:normAutofit/>
          </a:bodyPr>
          <a:lstStyle/>
          <a:p>
            <a:r>
              <a:rPr lang="en-US" dirty="0"/>
              <a:t>Resume builder work experience details</a:t>
            </a:r>
          </a:p>
        </p:txBody>
      </p:sp>
      <p:pic>
        <p:nvPicPr>
          <p:cNvPr id="20" name="5. Work Experience"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85" y="0"/>
            <a:ext cx="5158030" cy="6858000"/>
          </a:xfrm>
          <a:prstGeom prst="rect">
            <a:avLst/>
          </a:prstGeom>
        </p:spPr>
      </p:pic>
      <p:sp>
        <p:nvSpPr>
          <p:cNvPr id="22" name="5. Character Count Emphasis">
            <a:extLst>
              <a:ext uri="{C183D7F6-B498-43B3-948B-1728B52AA6E4}">
                <adec:decorative xmlns:adec="http://schemas.microsoft.com/office/drawing/2017/decorative" val="1"/>
              </a:ext>
            </a:extLst>
          </p:cNvPr>
          <p:cNvSpPr/>
          <p:nvPr/>
        </p:nvSpPr>
        <p:spPr>
          <a:xfrm>
            <a:off x="3698543" y="5308979"/>
            <a:ext cx="1187356" cy="263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6. Federal Service Details"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716" y="2388160"/>
            <a:ext cx="3267531" cy="3553321"/>
          </a:xfrm>
          <a:prstGeom prst="rect">
            <a:avLst/>
          </a:prstGeom>
          <a:ln>
            <a:solidFill>
              <a:schemeClr val="accent2"/>
            </a:solidFill>
          </a:ln>
        </p:spPr>
      </p:pic>
      <p:sp>
        <p:nvSpPr>
          <p:cNvPr id="14" name="6. Right Arrow 13">
            <a:extLst>
              <a:ext uri="{C183D7F6-B498-43B3-948B-1728B52AA6E4}">
                <adec:decorative xmlns:adec="http://schemas.microsoft.com/office/drawing/2017/decorative" val="1"/>
              </a:ext>
            </a:extLst>
          </p:cNvPr>
          <p:cNvSpPr/>
          <p:nvPr/>
        </p:nvSpPr>
        <p:spPr>
          <a:xfrm>
            <a:off x="7670042" y="4197246"/>
            <a:ext cx="950866" cy="45100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99725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F2218-CCBF-3FB9-6390-BDCDD4433DD1}"/>
              </a:ext>
            </a:extLst>
          </p:cNvPr>
          <p:cNvSpPr>
            <a:spLocks noGrp="1"/>
          </p:cNvSpPr>
          <p:nvPr>
            <p:ph type="title"/>
          </p:nvPr>
        </p:nvSpPr>
        <p:spPr>
          <a:xfrm>
            <a:off x="1897038" y="-1325563"/>
            <a:ext cx="9456761" cy="1325563"/>
          </a:xfrm>
        </p:spPr>
        <p:txBody>
          <a:bodyPr vert="horz" lIns="91440" tIns="45720" rIns="91440" bIns="45720" rtlCol="0" anchor="b">
            <a:normAutofit/>
          </a:bodyPr>
          <a:lstStyle/>
          <a:p>
            <a:r>
              <a:rPr lang="en-US" dirty="0"/>
              <a:t>Resume builder education</a:t>
            </a:r>
          </a:p>
        </p:txBody>
      </p:sp>
      <p:pic>
        <p:nvPicPr>
          <p:cNvPr id="18" name="7. Education"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597" y="0"/>
            <a:ext cx="5198806" cy="6858000"/>
          </a:xfrm>
          <a:prstGeom prst="rect">
            <a:avLst/>
          </a:prstGeom>
        </p:spPr>
      </p:pic>
    </p:spTree>
    <p:extLst>
      <p:ext uri="{BB962C8B-B14F-4D97-AF65-F5344CB8AC3E}">
        <p14:creationId xmlns:p14="http://schemas.microsoft.com/office/powerpoint/2010/main" val="2008870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Your USAJobs Documents</a:t>
            </a:r>
          </a:p>
        </p:txBody>
      </p:sp>
      <p:pic>
        <p:nvPicPr>
          <p:cNvPr id="9" name="8. Reference"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153" y="1406601"/>
            <a:ext cx="6763694" cy="4391638"/>
          </a:xfrm>
          <a:prstGeom prst="rect">
            <a:avLst/>
          </a:prstGeom>
        </p:spPr>
      </p:pic>
    </p:spTree>
    <p:extLst>
      <p:ext uri="{BB962C8B-B14F-4D97-AF65-F5344CB8AC3E}">
        <p14:creationId xmlns:p14="http://schemas.microsoft.com/office/powerpoint/2010/main" val="116517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Understanding your USAJobs Profile</a:t>
            </a:r>
          </a:p>
        </p:txBody>
      </p:sp>
      <p:sp>
        <p:nvSpPr>
          <p:cNvPr id="4" name="Text Placeholder 3">
            <a:extLst>
              <a:ext uri="{C183D7F6-B498-43B3-948B-1728B52AA6E4}">
                <adec:decorative xmlns:adec="http://schemas.microsoft.com/office/drawing/2017/decorative" val="0"/>
              </a:ext>
            </a:extLst>
          </p:cNvPr>
          <p:cNvSpPr>
            <a:spLocks noGrp="1"/>
          </p:cNvSpPr>
          <p:nvPr>
            <p:ph type="body" idx="1"/>
          </p:nvPr>
        </p:nvSpPr>
        <p:spPr/>
        <p:txBody>
          <a:bodyPr/>
          <a:lstStyle/>
          <a:p>
            <a:r>
              <a:rPr lang="en-US" dirty="0"/>
              <a:t>Eligibility</a:t>
            </a:r>
          </a:p>
          <a:p>
            <a:r>
              <a:rPr lang="en-US" dirty="0"/>
              <a:t>Preferences</a:t>
            </a:r>
          </a:p>
          <a:p>
            <a:r>
              <a:rPr lang="en-US" dirty="0"/>
              <a:t>Demographics</a:t>
            </a:r>
          </a:p>
        </p:txBody>
      </p:sp>
      <p:pic>
        <p:nvPicPr>
          <p:cNvPr id="5" name="Picture Placeholder 4" descr="Two FWS law enforcement officers smile at camera in front of their vehicle."/>
          <p:cNvPicPr>
            <a:picLocks noGrp="1" noChangeAspect="1"/>
          </p:cNvPicPr>
          <p:nvPr>
            <p:ph type="pic" sz="quarter" idx="10"/>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9887" r="7659"/>
          <a:stretch/>
        </p:blipFill>
        <p:spPr/>
      </p:pic>
    </p:spTree>
    <p:extLst>
      <p:ext uri="{BB962C8B-B14F-4D97-AF65-F5344CB8AC3E}">
        <p14:creationId xmlns:p14="http://schemas.microsoft.com/office/powerpoint/2010/main" val="124634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E3E0-619A-C4C0-4A8F-C100512DF5F6}"/>
              </a:ext>
            </a:extLst>
          </p:cNvPr>
          <p:cNvSpPr>
            <a:spLocks noGrp="1"/>
          </p:cNvSpPr>
          <p:nvPr>
            <p:ph type="title"/>
          </p:nvPr>
        </p:nvSpPr>
        <p:spPr>
          <a:xfrm>
            <a:off x="1897038" y="-1325563"/>
            <a:ext cx="9456761" cy="1325563"/>
          </a:xfrm>
        </p:spPr>
        <p:txBody>
          <a:bodyPr vert="horz" lIns="91440" tIns="45720" rIns="91440" bIns="45720" rtlCol="0" anchor="b">
            <a:normAutofit/>
          </a:bodyPr>
          <a:lstStyle/>
          <a:p>
            <a:r>
              <a:rPr lang="en-US" dirty="0"/>
              <a:t>Resume builder additional information</a:t>
            </a:r>
          </a:p>
        </p:txBody>
      </p:sp>
      <p:pic>
        <p:nvPicPr>
          <p:cNvPr id="11" name="9. Additional Information"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680" y="313890"/>
            <a:ext cx="6020640" cy="6230219"/>
          </a:xfrm>
          <a:prstGeom prst="rect">
            <a:avLst/>
          </a:prstGeom>
        </p:spPr>
      </p:pic>
    </p:spTree>
    <p:extLst>
      <p:ext uri="{BB962C8B-B14F-4D97-AF65-F5344CB8AC3E}">
        <p14:creationId xmlns:p14="http://schemas.microsoft.com/office/powerpoint/2010/main" val="3196453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Your USAJobs Documents</a:t>
            </a:r>
          </a:p>
        </p:txBody>
      </p:sp>
      <p:pic>
        <p:nvPicPr>
          <p:cNvPr id="12" name="10. Other Documents" descr="screenshot of USAJobs documents screen showing where to upload other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43" y="1620394"/>
            <a:ext cx="7525512" cy="4971641"/>
          </a:xfrm>
          <a:prstGeom prst="rect">
            <a:avLst/>
          </a:prstGeom>
        </p:spPr>
      </p:pic>
      <p:sp>
        <p:nvSpPr>
          <p:cNvPr id="19" name="10. Other Documents Emphasis">
            <a:extLst>
              <a:ext uri="{C183D7F6-B498-43B3-948B-1728B52AA6E4}">
                <adec:decorative xmlns:adec="http://schemas.microsoft.com/office/drawing/2017/decorative" val="1"/>
              </a:ext>
            </a:extLst>
          </p:cNvPr>
          <p:cNvSpPr/>
          <p:nvPr/>
        </p:nvSpPr>
        <p:spPr>
          <a:xfrm>
            <a:off x="3078480" y="2862128"/>
            <a:ext cx="836407" cy="323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247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Federal Résumé Tips</a:t>
            </a:r>
          </a:p>
        </p:txBody>
      </p:sp>
      <p:sp>
        <p:nvSpPr>
          <p:cNvPr id="4" name="Text Placeholder 3"/>
          <p:cNvSpPr>
            <a:spLocks noGrp="1"/>
          </p:cNvSpPr>
          <p:nvPr>
            <p:ph type="body" idx="1"/>
          </p:nvPr>
        </p:nvSpPr>
        <p:spPr/>
        <p:txBody>
          <a:bodyPr>
            <a:normAutofit/>
          </a:bodyPr>
          <a:lstStyle/>
          <a:p>
            <a:r>
              <a:rPr lang="en-US" dirty="0"/>
              <a:t>Differences in Federal Résumés vs. Traditional Résumés</a:t>
            </a:r>
          </a:p>
          <a:p>
            <a:r>
              <a:rPr lang="en-US" dirty="0"/>
              <a:t>Tailor your Résumé</a:t>
            </a:r>
          </a:p>
          <a:p>
            <a:r>
              <a:rPr lang="en-US" dirty="0"/>
              <a:t>General Résumé Considerations</a:t>
            </a:r>
          </a:p>
        </p:txBody>
      </p:sp>
      <p:pic>
        <p:nvPicPr>
          <p:cNvPr id="6" name="Picture Placeholder 5" descr="FWS intern smiles at camera and leads a group of visitors on a tour of the refuge"/>
          <p:cNvPicPr>
            <a:picLocks noGrp="1" noChangeAspect="1"/>
          </p:cNvPicPr>
          <p:nvPr>
            <p:ph type="pic" sz="quarter" idx="10"/>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l="35677" r="35677"/>
          <a:stretch>
            <a:fillRect/>
          </a:stretch>
        </p:blipFill>
        <p:spPr/>
      </p:pic>
    </p:spTree>
    <p:extLst>
      <p:ext uri="{BB962C8B-B14F-4D97-AF65-F5344CB8AC3E}">
        <p14:creationId xmlns:p14="http://schemas.microsoft.com/office/powerpoint/2010/main" val="152595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A8502D-E067-A971-24DA-800D4FBA433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Traditional versus federal resume</a:t>
            </a:r>
          </a:p>
        </p:txBody>
      </p:sp>
      <p:sp>
        <p:nvSpPr>
          <p:cNvPr id="2" name="Text Placeholder 1"/>
          <p:cNvSpPr>
            <a:spLocks noGrp="1"/>
          </p:cNvSpPr>
          <p:nvPr>
            <p:ph type="body" idx="1"/>
          </p:nvPr>
        </p:nvSpPr>
        <p:spPr/>
        <p:txBody>
          <a:bodyPr/>
          <a:lstStyle/>
          <a:p>
            <a:r>
              <a:rPr lang="en-US" dirty="0"/>
              <a:t>Traditional Résumé  </a:t>
            </a:r>
          </a:p>
        </p:txBody>
      </p:sp>
      <p:pic>
        <p:nvPicPr>
          <p:cNvPr id="8" name="Google Shape;86;p16" descr="screenshot of a typical traditional resume"/>
          <p:cNvPicPr preferRelativeResize="0">
            <a:picLocks noGrp="1"/>
          </p:cNvPicPr>
          <p:nvPr>
            <p:ph type="pic" sz="quarter" idx="11"/>
          </p:nvPr>
        </p:nvPicPr>
        <p:blipFill rotWithShape="1">
          <a:blip r:embed="rId2">
            <a:alphaModFix/>
          </a:blip>
          <a:srcRect t="5209" b="17723"/>
          <a:stretch/>
        </p:blipFill>
        <p:spPr>
          <a:prstGeom prst="rect">
            <a:avLst/>
          </a:prstGeom>
          <a:noFill/>
          <a:ln w="9525" cap="flat" cmpd="sng">
            <a:noFill/>
            <a:prstDash val="solid"/>
            <a:miter lim="8000"/>
            <a:headEnd type="none" w="sm" len="sm"/>
            <a:tailEnd type="none" w="sm" len="sm"/>
          </a:ln>
        </p:spPr>
      </p:pic>
      <p:sp>
        <p:nvSpPr>
          <p:cNvPr id="3" name="Content Placeholder 2"/>
          <p:cNvSpPr>
            <a:spLocks noGrp="1"/>
          </p:cNvSpPr>
          <p:nvPr>
            <p:ph sz="half" idx="2"/>
          </p:nvPr>
        </p:nvSpPr>
        <p:spPr/>
        <p:txBody>
          <a:bodyPr/>
          <a:lstStyle/>
          <a:p>
            <a:r>
              <a:rPr lang="en-US" dirty="0"/>
              <a:t>Brief. No more than 1-2 pages with highlights.</a:t>
            </a:r>
          </a:p>
          <a:p>
            <a:r>
              <a:rPr lang="en-US" dirty="0"/>
              <a:t>Objective, Skills, or Profile sections can be common.</a:t>
            </a:r>
          </a:p>
          <a:p>
            <a:endParaRPr lang="en-US" dirty="0"/>
          </a:p>
        </p:txBody>
      </p:sp>
      <p:sp>
        <p:nvSpPr>
          <p:cNvPr id="5" name="Text Placeholder 4"/>
          <p:cNvSpPr>
            <a:spLocks noGrp="1"/>
          </p:cNvSpPr>
          <p:nvPr>
            <p:ph type="body" idx="12"/>
          </p:nvPr>
        </p:nvSpPr>
        <p:spPr/>
        <p:txBody>
          <a:bodyPr/>
          <a:lstStyle/>
          <a:p>
            <a:r>
              <a:rPr lang="en-US" dirty="0"/>
              <a:t>Federal Résumé  </a:t>
            </a:r>
          </a:p>
        </p:txBody>
      </p:sp>
      <p:pic>
        <p:nvPicPr>
          <p:cNvPr id="9" name="Picture Placeholder 8" descr="Screen Clipping"/>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87" t="4563" r="387" b="9629"/>
          <a:stretch/>
        </p:blipFill>
        <p:spPr/>
      </p:pic>
      <p:sp>
        <p:nvSpPr>
          <p:cNvPr id="7" name="Content Placeholder 6"/>
          <p:cNvSpPr>
            <a:spLocks noGrp="1"/>
          </p:cNvSpPr>
          <p:nvPr>
            <p:ph sz="half" idx="14"/>
          </p:nvPr>
        </p:nvSpPr>
        <p:spPr/>
        <p:txBody>
          <a:bodyPr>
            <a:normAutofit fontScale="92500"/>
          </a:bodyPr>
          <a:lstStyle/>
          <a:p>
            <a:r>
              <a:rPr lang="en-US" dirty="0"/>
              <a:t>Requires salary, average hours per week, start and end month and year, job title, employer, and supervisor and their contact information (optional).</a:t>
            </a:r>
          </a:p>
          <a:p>
            <a:r>
              <a:rPr lang="en-US" dirty="0"/>
              <a:t>Extremely tailored to vacancy announcement and </a:t>
            </a:r>
            <a:r>
              <a:rPr lang="en-US" i="1" dirty="0"/>
              <a:t>applicant questionnaire.</a:t>
            </a:r>
          </a:p>
          <a:p>
            <a:r>
              <a:rPr lang="en-US" dirty="0"/>
              <a:t>Should rely on competencies as a result of experience.</a:t>
            </a:r>
          </a:p>
          <a:p>
            <a:r>
              <a:rPr lang="en-US" dirty="0"/>
              <a:t>No page limit… but use good judgment.</a:t>
            </a:r>
          </a:p>
        </p:txBody>
      </p:sp>
    </p:spTree>
    <p:extLst>
      <p:ext uri="{BB962C8B-B14F-4D97-AF65-F5344CB8AC3E}">
        <p14:creationId xmlns:p14="http://schemas.microsoft.com/office/powerpoint/2010/main" val="1503590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Tailoring Your Résumé </a:t>
            </a:r>
          </a:p>
        </p:txBody>
      </p:sp>
      <p:sp>
        <p:nvSpPr>
          <p:cNvPr id="4" name="Text"/>
          <p:cNvSpPr>
            <a:spLocks noGrp="1"/>
          </p:cNvSpPr>
          <p:nvPr>
            <p:ph type="body" sz="half" idx="2"/>
          </p:nvPr>
        </p:nvSpPr>
        <p:spPr/>
        <p:txBody>
          <a:bodyPr>
            <a:noAutofit/>
          </a:bodyPr>
          <a:lstStyle/>
          <a:p>
            <a:r>
              <a:rPr lang="en-US" sz="1800" dirty="0"/>
              <a:t>Include your experience related to the position. Here’s where you can look for clues on relevant experience:</a:t>
            </a:r>
          </a:p>
          <a:p>
            <a:pPr marL="285750" indent="-285750">
              <a:buFont typeface="Arial" panose="020B0604020202020204" pitchFamily="34" charset="0"/>
              <a:buChar char="•"/>
            </a:pPr>
            <a:r>
              <a:rPr lang="en-US" sz="1800" dirty="0"/>
              <a:t>Responsibilities</a:t>
            </a:r>
          </a:p>
          <a:p>
            <a:pPr marL="285750" indent="-285750">
              <a:buFont typeface="Arial" panose="020B0604020202020204" pitchFamily="34" charset="0"/>
              <a:buChar char="•"/>
            </a:pPr>
            <a:r>
              <a:rPr lang="en-US" sz="1800" dirty="0"/>
              <a:t>Qualifications (Specialized Experience)</a:t>
            </a:r>
          </a:p>
          <a:p>
            <a:pPr marL="285750" indent="-285750">
              <a:buFont typeface="Arial" panose="020B0604020202020204" pitchFamily="34" charset="0"/>
              <a:buChar char="•"/>
            </a:pPr>
            <a:r>
              <a:rPr lang="en-US" sz="1800" dirty="0"/>
              <a:t>How You Will Be Evaluated (Competencies, Knowledge, Skills, and Abilities)</a:t>
            </a:r>
          </a:p>
          <a:p>
            <a:pPr marL="285750" indent="-285750">
              <a:buFont typeface="Arial" panose="020B0604020202020204" pitchFamily="34" charset="0"/>
              <a:buChar char="•"/>
            </a:pPr>
            <a:r>
              <a:rPr lang="en-US" sz="1800" dirty="0"/>
              <a:t>Applicant Questionnaire (questions relate to knowledge, skills, and abilities listed in How You Will Be Evaluated)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5" name="Duties" descr="Screen Clipping"/>
          <p:cNvPicPr>
            <a:picLocks noChangeAspect="1"/>
          </p:cNvPicPr>
          <p:nvPr/>
        </p:nvPicPr>
        <p:blipFill rotWithShape="1">
          <a:blip r:embed="rId3">
            <a:extLst>
              <a:ext uri="{28A0092B-C50C-407E-A947-70E740481C1C}">
                <a14:useLocalDpi xmlns:a14="http://schemas.microsoft.com/office/drawing/2010/main" val="0"/>
              </a:ext>
            </a:extLst>
          </a:blip>
          <a:srcRect b="10185"/>
          <a:stretch/>
        </p:blipFill>
        <p:spPr>
          <a:xfrm>
            <a:off x="5192793" y="885176"/>
            <a:ext cx="6696742" cy="5121602"/>
          </a:xfrm>
          <a:prstGeom prst="rect">
            <a:avLst/>
          </a:prstGeom>
          <a:ln>
            <a:solidFill>
              <a:schemeClr val="bg2"/>
            </a:solidFill>
          </a:ln>
        </p:spPr>
      </p:pic>
    </p:spTree>
    <p:extLst>
      <p:ext uri="{BB962C8B-B14F-4D97-AF65-F5344CB8AC3E}">
        <p14:creationId xmlns:p14="http://schemas.microsoft.com/office/powerpoint/2010/main" val="2525364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Tailoring Your Résumé </a:t>
            </a:r>
          </a:p>
        </p:txBody>
      </p:sp>
      <p:sp>
        <p:nvSpPr>
          <p:cNvPr id="4" name="Text"/>
          <p:cNvSpPr>
            <a:spLocks noGrp="1"/>
          </p:cNvSpPr>
          <p:nvPr>
            <p:ph type="body" sz="half" idx="2"/>
          </p:nvPr>
        </p:nvSpPr>
        <p:spPr/>
        <p:txBody>
          <a:bodyPr>
            <a:noAutofit/>
          </a:bodyPr>
          <a:lstStyle/>
          <a:p>
            <a:r>
              <a:rPr lang="en-US" sz="1800" dirty="0"/>
              <a:t>Include your experience related to the position. Here’s where you can look for clues on relevant experience:</a:t>
            </a:r>
          </a:p>
          <a:p>
            <a:pPr marL="285750" indent="-285750">
              <a:buFont typeface="Arial" panose="020B0604020202020204" pitchFamily="34" charset="0"/>
              <a:buChar char="•"/>
            </a:pPr>
            <a:r>
              <a:rPr lang="en-US" sz="1800" dirty="0"/>
              <a:t>Responsibilities</a:t>
            </a:r>
          </a:p>
          <a:p>
            <a:pPr marL="285750" indent="-285750">
              <a:buFont typeface="Arial" panose="020B0604020202020204" pitchFamily="34" charset="0"/>
              <a:buChar char="•"/>
            </a:pPr>
            <a:r>
              <a:rPr lang="en-US" sz="1800" dirty="0"/>
              <a:t>Qualifications (Specialized Experience)</a:t>
            </a:r>
          </a:p>
          <a:p>
            <a:pPr marL="285750" indent="-285750">
              <a:buFont typeface="Arial" panose="020B0604020202020204" pitchFamily="34" charset="0"/>
              <a:buChar char="•"/>
            </a:pPr>
            <a:r>
              <a:rPr lang="en-US" sz="1800" dirty="0"/>
              <a:t>How You Will Be Evaluated (Competencies, Knowledge, Skills, and Abilities)</a:t>
            </a:r>
          </a:p>
          <a:p>
            <a:pPr marL="285750" indent="-285750">
              <a:buFont typeface="Arial" panose="020B0604020202020204" pitchFamily="34" charset="0"/>
              <a:buChar char="•"/>
            </a:pPr>
            <a:r>
              <a:rPr lang="en-US" sz="1800" dirty="0"/>
              <a:t>Applicant Questionnaire (questions relate to knowledge, skills, and abilities listed in How You Will Be Evaluated)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6" name="Qualifications"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793" y="885176"/>
            <a:ext cx="6833486" cy="5120607"/>
          </a:xfrm>
          <a:prstGeom prst="rect">
            <a:avLst/>
          </a:prstGeom>
          <a:ln>
            <a:solidFill>
              <a:schemeClr val="bg2"/>
            </a:solidFill>
          </a:ln>
        </p:spPr>
      </p:pic>
      <p:sp>
        <p:nvSpPr>
          <p:cNvPr id="13" name="Specialized Experience Rectangle">
            <a:extLst>
              <a:ext uri="{C183D7F6-B498-43B3-948B-1728B52AA6E4}">
                <adec:decorative xmlns:adec="http://schemas.microsoft.com/office/drawing/2017/decorative" val="1"/>
              </a:ext>
            </a:extLst>
          </p:cNvPr>
          <p:cNvSpPr/>
          <p:nvPr/>
        </p:nvSpPr>
        <p:spPr>
          <a:xfrm>
            <a:off x="5430668" y="2191108"/>
            <a:ext cx="6444915" cy="552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70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Tailoring Your Résumé </a:t>
            </a:r>
          </a:p>
        </p:txBody>
      </p:sp>
      <p:sp>
        <p:nvSpPr>
          <p:cNvPr id="4" name="Text"/>
          <p:cNvSpPr>
            <a:spLocks noGrp="1"/>
          </p:cNvSpPr>
          <p:nvPr>
            <p:ph type="body" sz="half" idx="2"/>
          </p:nvPr>
        </p:nvSpPr>
        <p:spPr/>
        <p:txBody>
          <a:bodyPr>
            <a:noAutofit/>
          </a:bodyPr>
          <a:lstStyle/>
          <a:p>
            <a:r>
              <a:rPr lang="en-US" sz="1800" dirty="0"/>
              <a:t>Include your experience related to the position. Here’s where you can look for clues on relevant experience:</a:t>
            </a:r>
          </a:p>
          <a:p>
            <a:pPr marL="285750" indent="-285750">
              <a:buFont typeface="Arial" panose="020B0604020202020204" pitchFamily="34" charset="0"/>
              <a:buChar char="•"/>
            </a:pPr>
            <a:r>
              <a:rPr lang="en-US" sz="1800" dirty="0"/>
              <a:t>Responsibilities</a:t>
            </a:r>
          </a:p>
          <a:p>
            <a:pPr marL="285750" indent="-285750">
              <a:buFont typeface="Arial" panose="020B0604020202020204" pitchFamily="34" charset="0"/>
              <a:buChar char="•"/>
            </a:pPr>
            <a:r>
              <a:rPr lang="en-US" sz="1800" dirty="0"/>
              <a:t>Qualifications (Specialized Experience)</a:t>
            </a:r>
          </a:p>
          <a:p>
            <a:pPr marL="285750" indent="-285750">
              <a:buFont typeface="Arial" panose="020B0604020202020204" pitchFamily="34" charset="0"/>
              <a:buChar char="•"/>
            </a:pPr>
            <a:r>
              <a:rPr lang="en-US" sz="1800" dirty="0"/>
              <a:t>How You Will Be Evaluated (Competencies, Knowledge, Skills, and Abilities)</a:t>
            </a:r>
          </a:p>
          <a:p>
            <a:pPr marL="285750" indent="-285750">
              <a:buFont typeface="Arial" panose="020B0604020202020204" pitchFamily="34" charset="0"/>
              <a:buChar char="•"/>
            </a:pPr>
            <a:r>
              <a:rPr lang="en-US" sz="1800" dirty="0"/>
              <a:t>Applicant Questionnaire (questions relate to knowledge, skills, and abilities listed in How You Will Be Evaluated)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12" name="How You Will Be Evaluated" descr="Screen Clipping"/>
          <p:cNvPicPr>
            <a:picLocks noChangeAspect="1"/>
          </p:cNvPicPr>
          <p:nvPr/>
        </p:nvPicPr>
        <p:blipFill rotWithShape="1">
          <a:blip r:embed="rId3">
            <a:extLst>
              <a:ext uri="{28A0092B-C50C-407E-A947-70E740481C1C}">
                <a14:useLocalDpi xmlns:a14="http://schemas.microsoft.com/office/drawing/2010/main" val="0"/>
              </a:ext>
            </a:extLst>
          </a:blip>
          <a:srcRect t="5428"/>
          <a:stretch/>
        </p:blipFill>
        <p:spPr>
          <a:xfrm>
            <a:off x="5192793" y="885176"/>
            <a:ext cx="6668005" cy="5227391"/>
          </a:xfrm>
          <a:prstGeom prst="rect">
            <a:avLst/>
          </a:prstGeom>
          <a:solidFill>
            <a:srgbClr val="FFFFFF">
              <a:shade val="85000"/>
            </a:srgbClr>
          </a:solidFill>
          <a:ln w="12700" cap="sq">
            <a:solidFill>
              <a:schemeClr val="tx1"/>
            </a:solidFill>
            <a:miter lim="800000"/>
          </a:ln>
          <a:effectLst/>
        </p:spPr>
      </p:pic>
      <p:sp>
        <p:nvSpPr>
          <p:cNvPr id="14" name="Competencies Rectangle">
            <a:extLst>
              <a:ext uri="{C183D7F6-B498-43B3-948B-1728B52AA6E4}">
                <adec:decorative xmlns:adec="http://schemas.microsoft.com/office/drawing/2017/decorative" val="1"/>
              </a:ext>
            </a:extLst>
          </p:cNvPr>
          <p:cNvSpPr/>
          <p:nvPr/>
        </p:nvSpPr>
        <p:spPr>
          <a:xfrm>
            <a:off x="5296311" y="2743200"/>
            <a:ext cx="6418786" cy="2053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210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Tailoring Your Résumé </a:t>
            </a:r>
          </a:p>
        </p:txBody>
      </p:sp>
      <p:sp>
        <p:nvSpPr>
          <p:cNvPr id="4" name="Text"/>
          <p:cNvSpPr>
            <a:spLocks noGrp="1"/>
          </p:cNvSpPr>
          <p:nvPr>
            <p:ph type="body" sz="half" idx="2"/>
          </p:nvPr>
        </p:nvSpPr>
        <p:spPr/>
        <p:txBody>
          <a:bodyPr>
            <a:noAutofit/>
          </a:bodyPr>
          <a:lstStyle/>
          <a:p>
            <a:r>
              <a:rPr lang="en-US" sz="1800" dirty="0"/>
              <a:t>Include your experience related to the position. Here’s where you can look for clues on relevant experience:</a:t>
            </a:r>
          </a:p>
          <a:p>
            <a:pPr marL="285750" indent="-285750">
              <a:buFont typeface="Arial" panose="020B0604020202020204" pitchFamily="34" charset="0"/>
              <a:buChar char="•"/>
            </a:pPr>
            <a:r>
              <a:rPr lang="en-US" sz="1800" dirty="0"/>
              <a:t>Responsibilities</a:t>
            </a:r>
          </a:p>
          <a:p>
            <a:pPr marL="285750" indent="-285750">
              <a:buFont typeface="Arial" panose="020B0604020202020204" pitchFamily="34" charset="0"/>
              <a:buChar char="•"/>
            </a:pPr>
            <a:r>
              <a:rPr lang="en-US" sz="1800" dirty="0"/>
              <a:t>Qualifications (Specialized Experience)</a:t>
            </a:r>
          </a:p>
          <a:p>
            <a:pPr marL="285750" indent="-285750">
              <a:buFont typeface="Arial" panose="020B0604020202020204" pitchFamily="34" charset="0"/>
              <a:buChar char="•"/>
            </a:pPr>
            <a:r>
              <a:rPr lang="en-US" sz="1800" dirty="0"/>
              <a:t>How You Will Be Evaluated (Competencies, Knowledge, Skills, and Abilities)</a:t>
            </a:r>
          </a:p>
          <a:p>
            <a:pPr marL="285750" indent="-285750">
              <a:buFont typeface="Arial" panose="020B0604020202020204" pitchFamily="34" charset="0"/>
              <a:buChar char="•"/>
            </a:pPr>
            <a:r>
              <a:rPr lang="en-US" sz="1800" dirty="0"/>
              <a:t>Applicant Questionnaire (questions relate to knowledge, skills, and abilities listed in How You Will Be Evaluated)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grpSp>
        <p:nvGrpSpPr>
          <p:cNvPr id="7" name="How To Apply (Questionnaire link)" descr="Screenshot of the How to apply section of a USAJobs vacancy announcement"/>
          <p:cNvGrpSpPr/>
          <p:nvPr/>
        </p:nvGrpSpPr>
        <p:grpSpPr>
          <a:xfrm>
            <a:off x="5192793" y="885176"/>
            <a:ext cx="6682790" cy="5209558"/>
            <a:chOff x="4671009" y="1456656"/>
            <a:chExt cx="6682790" cy="5209558"/>
          </a:xfrm>
        </p:grpSpPr>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009" y="1456656"/>
              <a:ext cx="6682790" cy="5209558"/>
            </a:xfrm>
            <a:prstGeom prst="rect">
              <a:avLst/>
            </a:prstGeom>
            <a:solidFill>
              <a:srgbClr val="FFFFFF">
                <a:shade val="85000"/>
              </a:srgbClr>
            </a:solidFill>
            <a:ln w="12700" cap="sq">
              <a:solidFill>
                <a:schemeClr val="tx1"/>
              </a:solidFill>
              <a:miter lim="800000"/>
            </a:ln>
            <a:effectLst/>
          </p:spPr>
        </p:pic>
        <p:sp>
          <p:nvSpPr>
            <p:cNvPr id="9" name="Rectangle 8"/>
            <p:cNvSpPr/>
            <p:nvPr/>
          </p:nvSpPr>
          <p:spPr>
            <a:xfrm>
              <a:off x="4908884" y="6393128"/>
              <a:ext cx="5406190" cy="23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6663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Tailoring Your Résumé </a:t>
            </a:r>
          </a:p>
        </p:txBody>
      </p:sp>
      <p:sp>
        <p:nvSpPr>
          <p:cNvPr id="4" name="Text"/>
          <p:cNvSpPr>
            <a:spLocks noGrp="1"/>
          </p:cNvSpPr>
          <p:nvPr>
            <p:ph type="body" sz="half" idx="2"/>
          </p:nvPr>
        </p:nvSpPr>
        <p:spPr/>
        <p:txBody>
          <a:bodyPr>
            <a:noAutofit/>
          </a:bodyPr>
          <a:lstStyle/>
          <a:p>
            <a:r>
              <a:rPr lang="en-US" sz="1800" dirty="0"/>
              <a:t>Include your experience related to the position. Here’s where you can look for clues on relevant experience:</a:t>
            </a:r>
          </a:p>
          <a:p>
            <a:pPr marL="285750" indent="-285750">
              <a:buFont typeface="Arial" panose="020B0604020202020204" pitchFamily="34" charset="0"/>
              <a:buChar char="•"/>
            </a:pPr>
            <a:r>
              <a:rPr lang="en-US" sz="1800" dirty="0"/>
              <a:t>Responsibilities</a:t>
            </a:r>
          </a:p>
          <a:p>
            <a:pPr marL="285750" indent="-285750">
              <a:buFont typeface="Arial" panose="020B0604020202020204" pitchFamily="34" charset="0"/>
              <a:buChar char="•"/>
            </a:pPr>
            <a:r>
              <a:rPr lang="en-US" sz="1800" dirty="0"/>
              <a:t>Qualifications (Specialized Experience)</a:t>
            </a:r>
          </a:p>
          <a:p>
            <a:pPr marL="285750" indent="-285750">
              <a:buFont typeface="Arial" panose="020B0604020202020204" pitchFamily="34" charset="0"/>
              <a:buChar char="•"/>
            </a:pPr>
            <a:r>
              <a:rPr lang="en-US" sz="1800" dirty="0"/>
              <a:t>How You Will Be Evaluated (Competencies, Knowledge, Skills, and Abilities)</a:t>
            </a:r>
          </a:p>
          <a:p>
            <a:pPr marL="285750" indent="-285750">
              <a:buFont typeface="Arial" panose="020B0604020202020204" pitchFamily="34" charset="0"/>
              <a:buChar char="•"/>
            </a:pPr>
            <a:r>
              <a:rPr lang="en-US" sz="1800" dirty="0"/>
              <a:t>Applicant Questionnaire (questions relate to knowledge, skills, and abilities listed in How You Will Be Evaluated)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10" name="Questionnaire Part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793" y="885176"/>
            <a:ext cx="6004360" cy="4694605"/>
          </a:xfrm>
          <a:prstGeom prst="rect">
            <a:avLst/>
          </a:prstGeom>
          <a:solidFill>
            <a:srgbClr val="FFFFFF">
              <a:shade val="85000"/>
            </a:srgbClr>
          </a:solidFill>
          <a:ln w="12700" cap="sq">
            <a:solidFill>
              <a:schemeClr val="bg2"/>
            </a:solidFill>
            <a:miter lim="800000"/>
          </a:ln>
          <a:effectLst/>
        </p:spPr>
      </p:pic>
    </p:spTree>
    <p:extLst>
      <p:ext uri="{BB962C8B-B14F-4D97-AF65-F5344CB8AC3E}">
        <p14:creationId xmlns:p14="http://schemas.microsoft.com/office/powerpoint/2010/main" val="4119353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Tailoring Your Résumé </a:t>
            </a:r>
          </a:p>
        </p:txBody>
      </p:sp>
      <p:sp>
        <p:nvSpPr>
          <p:cNvPr id="4" name="Text"/>
          <p:cNvSpPr>
            <a:spLocks noGrp="1"/>
          </p:cNvSpPr>
          <p:nvPr>
            <p:ph type="body" sz="half" idx="2"/>
          </p:nvPr>
        </p:nvSpPr>
        <p:spPr/>
        <p:txBody>
          <a:bodyPr>
            <a:noAutofit/>
          </a:bodyPr>
          <a:lstStyle/>
          <a:p>
            <a:r>
              <a:rPr lang="en-US" sz="1800" dirty="0"/>
              <a:t>Include your experience related to the position. Here’s where you can look for clues on relevant experience:</a:t>
            </a:r>
          </a:p>
          <a:p>
            <a:pPr marL="285750" indent="-285750">
              <a:buFont typeface="Arial" panose="020B0604020202020204" pitchFamily="34" charset="0"/>
              <a:buChar char="•"/>
            </a:pPr>
            <a:r>
              <a:rPr lang="en-US" sz="1800" dirty="0"/>
              <a:t>Responsibilities</a:t>
            </a:r>
          </a:p>
          <a:p>
            <a:pPr marL="285750" indent="-285750">
              <a:buFont typeface="Arial" panose="020B0604020202020204" pitchFamily="34" charset="0"/>
              <a:buChar char="•"/>
            </a:pPr>
            <a:r>
              <a:rPr lang="en-US" sz="1800" dirty="0"/>
              <a:t>Qualifications (Specialized Experience)</a:t>
            </a:r>
          </a:p>
          <a:p>
            <a:pPr marL="285750" indent="-285750">
              <a:buFont typeface="Arial" panose="020B0604020202020204" pitchFamily="34" charset="0"/>
              <a:buChar char="•"/>
            </a:pPr>
            <a:r>
              <a:rPr lang="en-US" sz="1800" dirty="0"/>
              <a:t>How You Will Be Evaluated (Competencies, Knowledge, Skills, and Abilities)</a:t>
            </a:r>
          </a:p>
          <a:p>
            <a:pPr marL="285750" indent="-285750">
              <a:buFont typeface="Arial" panose="020B0604020202020204" pitchFamily="34" charset="0"/>
              <a:buChar char="•"/>
            </a:pPr>
            <a:r>
              <a:rPr lang="en-US" sz="1800" dirty="0"/>
              <a:t>Applicant Questionnaire (questions relate to knowledge, skills, and abilities listed in How You Will Be Evaluated)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11" name="Questionnaire Part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793" y="885176"/>
            <a:ext cx="6418786" cy="5685932"/>
          </a:xfrm>
          <a:prstGeom prst="rect">
            <a:avLst/>
          </a:prstGeom>
          <a:solidFill>
            <a:srgbClr val="FFFFFF">
              <a:shade val="85000"/>
            </a:srgbClr>
          </a:solidFill>
          <a:ln w="12700" cap="sq">
            <a:solidFill>
              <a:schemeClr val="bg2"/>
            </a:solidFill>
            <a:miter lim="800000"/>
          </a:ln>
          <a:effectLst/>
        </p:spPr>
      </p:pic>
    </p:spTree>
    <p:extLst>
      <p:ext uri="{BB962C8B-B14F-4D97-AF65-F5344CB8AC3E}">
        <p14:creationId xmlns:p14="http://schemas.microsoft.com/office/powerpoint/2010/main" val="229819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Step Application Process Video</a:t>
            </a:r>
          </a:p>
        </p:txBody>
      </p:sp>
      <p:pic>
        <p:nvPicPr>
          <p:cNvPr id="4" name="USAJobs How to Apply" descr="screenshot of a Video about USAJobs applications">
            <a:hlinkClick r:id="" action="ppaction://media"/>
          </p:cNvPr>
          <p:cNvPicPr>
            <a:picLocks noGrp="1" noChangeAspect="1"/>
          </p:cNvPicPr>
          <p:nvPr>
            <p:ph idx="1"/>
            <a:videoFile r:link="rId1"/>
            <p:extLst>
              <p:ext uri="{DAA4B4D4-6D71-4841-9C94-3DE7FCFB9230}">
                <p14:media xmlns:p14="http://schemas.microsoft.com/office/powerpoint/2010/main" r:embed="rId2">
                  <p14:trim st="147676" end="94841"/>
                </p14:media>
              </p:ext>
            </p:extLst>
          </p:nvPr>
        </p:nvPicPr>
        <p:blipFill>
          <a:blip r:embed="rId4"/>
          <a:stretch>
            <a:fillRect/>
          </a:stretch>
        </p:blipFill>
        <p:spPr>
          <a:xfrm>
            <a:off x="1869742" y="1466810"/>
            <a:ext cx="8616921" cy="4846908"/>
          </a:xfrm>
        </p:spPr>
      </p:pic>
    </p:spTree>
    <p:extLst>
      <p:ext uri="{BB962C8B-B14F-4D97-AF65-F5344CB8AC3E}">
        <p14:creationId xmlns:p14="http://schemas.microsoft.com/office/powerpoint/2010/main" val="4064646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Résumé Considerations</a:t>
            </a:r>
          </a:p>
        </p:txBody>
      </p:sp>
      <p:sp>
        <p:nvSpPr>
          <p:cNvPr id="4" name="Text Placeholder 3"/>
          <p:cNvSpPr>
            <a:spLocks noGrp="1"/>
          </p:cNvSpPr>
          <p:nvPr>
            <p:ph type="body" sz="half" idx="2"/>
          </p:nvPr>
        </p:nvSpPr>
        <p:spPr/>
        <p:txBody>
          <a:bodyPr/>
          <a:lstStyle/>
          <a:p>
            <a:r>
              <a:rPr lang="en-US" dirty="0"/>
              <a:t>Cover Letters</a:t>
            </a:r>
          </a:p>
          <a:p>
            <a:r>
              <a:rPr lang="en-US" dirty="0"/>
              <a:t>Volunteer Experience</a:t>
            </a:r>
          </a:p>
          <a:p>
            <a:r>
              <a:rPr lang="en-US" dirty="0"/>
              <a:t>Wordsmithing (assisting vs. teamwork)</a:t>
            </a:r>
          </a:p>
          <a:p>
            <a:r>
              <a:rPr lang="en-US" dirty="0"/>
              <a:t>Use the Active Voice</a:t>
            </a:r>
          </a:p>
          <a:p>
            <a:r>
              <a:rPr lang="en-US" dirty="0"/>
              <a:t>Human Resources vs. Hiring Managers</a:t>
            </a:r>
          </a:p>
          <a:p>
            <a:r>
              <a:rPr lang="en-US" dirty="0"/>
              <a:t>No Personal Information</a:t>
            </a:r>
          </a:p>
          <a:p>
            <a:r>
              <a:rPr lang="en-US" dirty="0"/>
              <a:t>Acronyms</a:t>
            </a:r>
          </a:p>
          <a:p>
            <a:r>
              <a:rPr lang="en-US" dirty="0"/>
              <a:t>Proofread</a:t>
            </a:r>
          </a:p>
          <a:p>
            <a:r>
              <a:rPr lang="en-US" dirty="0"/>
              <a:t>Apply early</a:t>
            </a:r>
          </a:p>
        </p:txBody>
      </p:sp>
      <p:pic>
        <p:nvPicPr>
          <p:cNvPr id="5" name="Content Placeholder 4" descr="a comic strip that says...&#10;Getting a Job in the 1970s&#10;&quot;I'd like a job please.&quot;&#10;&quot;He's got a pulse! Give this man a job! Is that a tie? You're clearly management material!&quot;&#10;&#10;Getting a job today&#10;&quot;I've got a master's degree and speak three languages.&quot;&#10;&quot;Yeah, we're looking for someone with 10 years experience&quot;&#10;&quot;But this is an entry-level job!&quot;&#10;&quot;Please leave before I call security&qu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1175" y="987425"/>
            <a:ext cx="4516225" cy="4873625"/>
          </a:xfrm>
        </p:spPr>
      </p:pic>
    </p:spTree>
    <p:extLst>
      <p:ext uri="{BB962C8B-B14F-4D97-AF65-F5344CB8AC3E}">
        <p14:creationId xmlns:p14="http://schemas.microsoft.com/office/powerpoint/2010/main" val="422648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4" name="Text Placeholder 3"/>
          <p:cNvSpPr>
            <a:spLocks noGrp="1"/>
          </p:cNvSpPr>
          <p:nvPr>
            <p:ph type="body" sz="half" idx="2"/>
          </p:nvPr>
        </p:nvSpPr>
        <p:spPr/>
        <p:txBody>
          <a:bodyPr/>
          <a:lstStyle/>
          <a:p>
            <a:pPr>
              <a:lnSpc>
                <a:spcPct val="100000"/>
              </a:lnSpc>
              <a:spcBef>
                <a:spcPts val="0"/>
              </a:spcBef>
            </a:pPr>
            <a:endParaRPr lang="en-US" i="0" dirty="0"/>
          </a:p>
          <a:p>
            <a:pPr>
              <a:lnSpc>
                <a:spcPct val="100000"/>
              </a:lnSpc>
              <a:spcBef>
                <a:spcPts val="0"/>
              </a:spcBef>
            </a:pPr>
            <a:endParaRPr lang="en-US" sz="2000" b="1" i="0" dirty="0">
              <a:solidFill>
                <a:schemeClr val="bg2"/>
              </a:solidFill>
            </a:endParaRPr>
          </a:p>
          <a:p>
            <a:pPr>
              <a:lnSpc>
                <a:spcPct val="100000"/>
              </a:lnSpc>
              <a:spcBef>
                <a:spcPts val="0"/>
              </a:spcBef>
            </a:pPr>
            <a:r>
              <a:rPr lang="en-US" sz="2000" b="1" i="0" dirty="0">
                <a:solidFill>
                  <a:schemeClr val="accent2"/>
                </a:solidFill>
                <a:latin typeface="+mj-lt"/>
              </a:rPr>
              <a:t>Contact:</a:t>
            </a:r>
          </a:p>
          <a:p>
            <a:pPr>
              <a:lnSpc>
                <a:spcPct val="100000"/>
              </a:lnSpc>
              <a:spcBef>
                <a:spcPts val="0"/>
              </a:spcBef>
            </a:pPr>
            <a:r>
              <a:rPr lang="en-US" sz="2000" b="1" i="0" dirty="0">
                <a:solidFill>
                  <a:schemeClr val="accent2"/>
                </a:solidFill>
                <a:latin typeface="+mj-lt"/>
              </a:rPr>
              <a:t>Rachel McCracken</a:t>
            </a:r>
          </a:p>
          <a:p>
            <a:pPr>
              <a:lnSpc>
                <a:spcPct val="100000"/>
              </a:lnSpc>
              <a:spcBef>
                <a:spcPts val="0"/>
              </a:spcBef>
            </a:pPr>
            <a:r>
              <a:rPr lang="en-US" i="0" dirty="0"/>
              <a:t>rachel_f_mccracken@fws.gov</a:t>
            </a:r>
          </a:p>
          <a:p>
            <a:pPr>
              <a:lnSpc>
                <a:spcPct val="100000"/>
              </a:lnSpc>
              <a:spcBef>
                <a:spcPts val="0"/>
              </a:spcBef>
            </a:pPr>
            <a:r>
              <a:rPr lang="en-US" i="0" dirty="0"/>
              <a:t>303-236-4589</a:t>
            </a:r>
          </a:p>
          <a:p>
            <a:endParaRPr lang="en-US" dirty="0"/>
          </a:p>
        </p:txBody>
      </p:sp>
      <p:pic>
        <p:nvPicPr>
          <p:cNvPr id="5" name="Content Placeholder 4" descr="Three FWS law enforcement offices standing in front of an ATV, kayak, and their vehicle and smil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374514"/>
            <a:ext cx="6172200" cy="4099446"/>
          </a:xfrm>
        </p:spPr>
      </p:pic>
    </p:spTree>
    <p:extLst>
      <p:ext uri="{BB962C8B-B14F-4D97-AF65-F5344CB8AC3E}">
        <p14:creationId xmlns:p14="http://schemas.microsoft.com/office/powerpoint/2010/main" val="923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Your USAJobs Profile</a:t>
            </a:r>
          </a:p>
        </p:txBody>
      </p:sp>
      <p:pic>
        <p:nvPicPr>
          <p:cNvPr id="6" name="Home, Applications Top"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9742" y="1501774"/>
            <a:ext cx="6759908" cy="5011795"/>
          </a:xfrm>
        </p:spPr>
      </p:pic>
      <p:sp>
        <p:nvSpPr>
          <p:cNvPr id="14" name="[Your Name]"/>
          <p:cNvSpPr/>
          <p:nvPr/>
        </p:nvSpPr>
        <p:spPr>
          <a:xfrm>
            <a:off x="3112169" y="2406315"/>
            <a:ext cx="850232" cy="38893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A3E6A"/>
                </a:solidFill>
                <a:latin typeface="Arial Rounded MT Bold" panose="020F0704030504030204" pitchFamily="34" charset="0"/>
                <a:cs typeface="Calibri" panose="020F0502020204030204" pitchFamily="34" charset="0"/>
              </a:rPr>
              <a:t>[Your Name]</a:t>
            </a:r>
          </a:p>
        </p:txBody>
      </p:sp>
    </p:spTree>
    <p:extLst>
      <p:ext uri="{BB962C8B-B14F-4D97-AF65-F5344CB8AC3E}">
        <p14:creationId xmlns:p14="http://schemas.microsoft.com/office/powerpoint/2010/main" val="251002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897038" y="365125"/>
            <a:ext cx="9456761" cy="1325563"/>
          </a:xfrm>
        </p:spPr>
        <p:txBody>
          <a:bodyPr/>
          <a:lstStyle/>
          <a:p>
            <a:r>
              <a:rPr lang="en-US" dirty="0"/>
              <a:t>Understanding Your USAJobs Profile</a:t>
            </a:r>
          </a:p>
        </p:txBody>
      </p:sp>
      <p:pic>
        <p:nvPicPr>
          <p:cNvPr id="7" name="Pop-Up Cust Eng Spec"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794" y="1690688"/>
            <a:ext cx="7854407" cy="4822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Full Job Ann">
            <a:extLst>
              <a:ext uri="{C183D7F6-B498-43B3-948B-1728B52AA6E4}">
                <adec:decorative xmlns:adec="http://schemas.microsoft.com/office/drawing/2017/decorative" val="1"/>
              </a:ext>
            </a:extLst>
          </p:cNvPr>
          <p:cNvSpPr/>
          <p:nvPr/>
        </p:nvSpPr>
        <p:spPr>
          <a:xfrm>
            <a:off x="2324100" y="5962650"/>
            <a:ext cx="1676400" cy="34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776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Your USAJobs Profile</a:t>
            </a:r>
          </a:p>
        </p:txBody>
      </p:sp>
      <p:pic>
        <p:nvPicPr>
          <p:cNvPr id="10" name="Pop-Up Saved Search"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794" y="1687204"/>
            <a:ext cx="7687748" cy="4829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179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Your USAJobs Profile</a:t>
            </a:r>
          </a:p>
        </p:txBody>
      </p:sp>
      <p:pic>
        <p:nvPicPr>
          <p:cNvPr id="6" name="Home, Applications Top"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9742" y="1501774"/>
            <a:ext cx="6759908" cy="5011795"/>
          </a:xfrm>
        </p:spPr>
      </p:pic>
      <p:sp>
        <p:nvSpPr>
          <p:cNvPr id="14" name="[Your Name]"/>
          <p:cNvSpPr/>
          <p:nvPr/>
        </p:nvSpPr>
        <p:spPr>
          <a:xfrm>
            <a:off x="3112169" y="2406315"/>
            <a:ext cx="850232" cy="38893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A3E6A"/>
                </a:solidFill>
                <a:latin typeface="Arial Rounded MT Bold" panose="020F0704030504030204" pitchFamily="34" charset="0"/>
                <a:cs typeface="Calibri" panose="020F0502020204030204" pitchFamily="34" charset="0"/>
              </a:rPr>
              <a:t>[Your Name]</a:t>
            </a:r>
          </a:p>
        </p:txBody>
      </p:sp>
    </p:spTree>
    <p:extLst>
      <p:ext uri="{BB962C8B-B14F-4D97-AF65-F5344CB8AC3E}">
        <p14:creationId xmlns:p14="http://schemas.microsoft.com/office/powerpoint/2010/main" val="2629919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rofile, Top"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726" y="1019478"/>
            <a:ext cx="8436069" cy="5648240"/>
          </a:xfrm>
          <a:prstGeom prst="rect">
            <a:avLst/>
          </a:prstGeom>
        </p:spPr>
      </p:pic>
      <p:sp>
        <p:nvSpPr>
          <p:cNvPr id="15" name="Title 1"/>
          <p:cNvSpPr>
            <a:spLocks noGrp="1"/>
          </p:cNvSpPr>
          <p:nvPr>
            <p:ph type="title"/>
          </p:nvPr>
        </p:nvSpPr>
        <p:spPr>
          <a:xfrm>
            <a:off x="1897038" y="365125"/>
            <a:ext cx="9456761" cy="1325563"/>
          </a:xfrm>
        </p:spPr>
        <p:txBody>
          <a:bodyPr/>
          <a:lstStyle/>
          <a:p>
            <a:r>
              <a:rPr lang="en-US" dirty="0"/>
              <a:t>Understanding Your USAJobs Profile</a:t>
            </a:r>
          </a:p>
        </p:txBody>
      </p:sp>
    </p:spTree>
    <p:extLst>
      <p:ext uri="{BB962C8B-B14F-4D97-AF65-F5344CB8AC3E}">
        <p14:creationId xmlns:p14="http://schemas.microsoft.com/office/powerpoint/2010/main" val="101540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rofile, Hiring Paths" descr="Screen Clipping"/>
          <p:cNvPicPr>
            <a:picLocks noChangeAspect="1"/>
          </p:cNvPicPr>
          <p:nvPr/>
        </p:nvPicPr>
        <p:blipFill rotWithShape="1">
          <a:blip r:embed="rId3">
            <a:extLst>
              <a:ext uri="{28A0092B-C50C-407E-A947-70E740481C1C}">
                <a14:useLocalDpi xmlns:a14="http://schemas.microsoft.com/office/drawing/2010/main" val="0"/>
              </a:ext>
            </a:extLst>
          </a:blip>
          <a:srcRect l="526" r="1" b="4577"/>
          <a:stretch/>
        </p:blipFill>
        <p:spPr>
          <a:xfrm>
            <a:off x="1939698" y="754098"/>
            <a:ext cx="8456960" cy="5924020"/>
          </a:xfrm>
          <a:prstGeom prst="rect">
            <a:avLst/>
          </a:prstGeom>
          <a:ln>
            <a:noFill/>
          </a:ln>
        </p:spPr>
      </p:pic>
      <p:sp>
        <p:nvSpPr>
          <p:cNvPr id="15" name="Title 1"/>
          <p:cNvSpPr>
            <a:spLocks noGrp="1"/>
          </p:cNvSpPr>
          <p:nvPr>
            <p:ph type="title"/>
          </p:nvPr>
        </p:nvSpPr>
        <p:spPr>
          <a:xfrm>
            <a:off x="1897038" y="365125"/>
            <a:ext cx="9456761" cy="1325563"/>
          </a:xfrm>
        </p:spPr>
        <p:txBody>
          <a:bodyPr/>
          <a:lstStyle/>
          <a:p>
            <a:r>
              <a:rPr lang="en-US" dirty="0"/>
              <a:t>Understanding Your USAJobs Profile</a:t>
            </a:r>
          </a:p>
        </p:txBody>
      </p:sp>
    </p:spTree>
    <p:extLst>
      <p:ext uri="{BB962C8B-B14F-4D97-AF65-F5344CB8AC3E}">
        <p14:creationId xmlns:p14="http://schemas.microsoft.com/office/powerpoint/2010/main" val="173844581"/>
      </p:ext>
    </p:extLst>
  </p:cSld>
  <p:clrMapOvr>
    <a:masterClrMapping/>
  </p:clrMapOvr>
</p:sld>
</file>

<file path=ppt/theme/theme1.xml><?xml version="1.0" encoding="utf-8"?>
<a:theme xmlns:a="http://schemas.openxmlformats.org/drawingml/2006/main" name="Office Theme">
  <a:themeElements>
    <a:clrScheme name="FWS">
      <a:dk1>
        <a:srgbClr val="000000"/>
      </a:dk1>
      <a:lt1>
        <a:srgbClr val="FFFFFF"/>
      </a:lt1>
      <a:dk2>
        <a:srgbClr val="002F6C"/>
      </a:dk2>
      <a:lt2>
        <a:srgbClr val="28724F"/>
      </a:lt2>
      <a:accent1>
        <a:srgbClr val="006272"/>
      </a:accent1>
      <a:accent2>
        <a:srgbClr val="9D2235"/>
      </a:accent2>
      <a:accent3>
        <a:srgbClr val="007A53"/>
      </a:accent3>
      <a:accent4>
        <a:srgbClr val="A6192E"/>
      </a:accent4>
      <a:accent5>
        <a:srgbClr val="236192"/>
      </a:accent5>
      <a:accent6>
        <a:srgbClr val="007A53"/>
      </a:accent6>
      <a:hlink>
        <a:srgbClr val="0000FF"/>
      </a:hlink>
      <a:folHlink>
        <a:srgbClr val="800080"/>
      </a:folHlink>
    </a:clrScheme>
    <a:fontScheme name="FWS Fonts">
      <a:majorFont>
        <a:latin typeface="Univers LT Std 47 Cn Lt"/>
        <a:ea typeface=""/>
        <a:cs typeface=""/>
      </a:majorFont>
      <a:minorFont>
        <a:latin typeface="Century Expanded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ABBA40AE57444AA51EF669D9C198B7" ma:contentTypeVersion="12" ma:contentTypeDescription="Create a new document." ma:contentTypeScope="" ma:versionID="e1b06cb1acc8c9132222d850f1efd138">
  <xsd:schema xmlns:xsd="http://www.w3.org/2001/XMLSchema" xmlns:xs="http://www.w3.org/2001/XMLSchema" xmlns:p="http://schemas.microsoft.com/office/2006/metadata/properties" xmlns:ns2="05efee11-a24c-4644-95ef-8e8f3a3bad8f" xmlns:ns3="31062a0d-ede8-4112-b4bb-00a9c1bc8e16" xmlns:ns4="61297d25-5557-44c7-b997-1dfd4ea1784f" targetNamespace="http://schemas.microsoft.com/office/2006/metadata/properties" ma:root="true" ma:fieldsID="03cfd36102ff7067436672e9c050195c" ns2:_="" ns3:_="" ns4:_="">
    <xsd:import namespace="05efee11-a24c-4644-95ef-8e8f3a3bad8f"/>
    <xsd:import namespace="31062a0d-ede8-4112-b4bb-00a9c1bc8e16"/>
    <xsd:import namespace="61297d25-5557-44c7-b997-1dfd4ea1784f"/>
    <xsd:element name="properties">
      <xsd:complexType>
        <xsd:sequence>
          <xsd:element name="documentManagement">
            <xsd:complexType>
              <xsd:all>
                <xsd:element ref="ns2:ffa8bddd49aa421e858fd8ee2127676c" minOccurs="0"/>
                <xsd:element ref="ns3:TaxCatchAll" minOccurs="0"/>
                <xsd:element ref="ns3:TaxCatchAllLabel" minOccurs="0"/>
                <xsd:element ref="ns2:Display" minOccurs="0"/>
                <xsd:element ref="ns2:d2802d6508124853b07576d07c0048b2" minOccurs="0"/>
                <xsd:element ref="ns2:e8c79a1bf3f44c12ac147d5985912413" minOccurs="0"/>
                <xsd:element ref="ns2:h721969fa6014ebb910692b25e287367" minOccurs="0"/>
                <xsd:element ref="ns2:e074594c59be46bd8844f26ab24f3779" minOccurs="0"/>
                <xsd:element ref="ns2:kd4b2e839f5043039d8e65728e30cdd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2:SharedWithUsers" minOccurs="0"/>
                <xsd:element ref="ns2:SharedWithDetails"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ee11-a24c-4644-95ef-8e8f3a3bad8f" elementFormDefault="qualified">
    <xsd:import namespace="http://schemas.microsoft.com/office/2006/documentManagement/types"/>
    <xsd:import namespace="http://schemas.microsoft.com/office/infopath/2007/PartnerControls"/>
    <xsd:element name="ffa8bddd49aa421e858fd8ee2127676c" ma:index="8" nillable="true" ma:taxonomy="true" ma:internalName="ffa8bddd49aa421e858fd8ee2127676c" ma:taxonomyFieldName="CostCenter" ma:displayName="CostCenter" ma:default="" ma:fieldId="{ffa8bddd-49aa-421e-858f-d8ee2127676c}" ma:taxonomyMulti="true" ma:sspId="9c5df3ad-b4e5-45d1-88c9-23db5f1fe618" ma:termSetId="f6f1148c-fdbf-4795-bec8-8f23189bc5d9" ma:anchorId="00000000-0000-0000-0000-000000000000" ma:open="false" ma:isKeyword="false">
      <xsd:complexType>
        <xsd:sequence>
          <xsd:element ref="pc:Terms" minOccurs="0" maxOccurs="1"/>
        </xsd:sequence>
      </xsd:complexType>
    </xsd:element>
    <xsd:element name="Display" ma:index="12" nillable="true" ma:displayName="Display" ma:internalName="Display">
      <xsd:complexType>
        <xsd:complexContent>
          <xsd:extension base="dms:MultiChoice">
            <xsd:sequence>
              <xsd:element name="Value" maxOccurs="unbounded" minOccurs="0" nillable="true">
                <xsd:simpleType>
                  <xsd:restriction base="dms:Choice">
                    <xsd:enumeration value="Display on the FWS Home Page"/>
                  </xsd:restriction>
                </xsd:simpleType>
              </xsd:element>
            </xsd:sequence>
          </xsd:extension>
        </xsd:complexContent>
      </xsd:complexType>
    </xsd:element>
    <xsd:element name="d2802d6508124853b07576d07c0048b2" ma:index="13" nillable="true" ma:taxonomy="true" ma:internalName="d2802d6508124853b07576d07c0048b2" ma:taxonomyFieldName="National_x0020_Program" ma:displayName="National Program" ma:default="3;#Diversity and Inclusive Workforce Management|51e25ad3-098a-4b86-b463-b7fd039ceec6" ma:fieldId="{d2802d65-0812-4853-b075-76d07c0048b2}" ma:taxonomyMulti="true" ma:sspId="9c5df3ad-b4e5-45d1-88c9-23db5f1fe618" ma:termSetId="8fc5bd8f-6e65-4380-bc2e-25fb17d9fe54" ma:anchorId="00000000-0000-0000-0000-000000000000" ma:open="false" ma:isKeyword="false">
      <xsd:complexType>
        <xsd:sequence>
          <xsd:element ref="pc:Terms" minOccurs="0" maxOccurs="1"/>
        </xsd:sequence>
      </xsd:complexType>
    </xsd:element>
    <xsd:element name="e8c79a1bf3f44c12ac147d5985912413" ma:index="15" nillable="true" ma:taxonomy="true" ma:internalName="e8c79a1bf3f44c12ac147d5985912413" ma:taxonomyFieldName="OrgCode" ma:displayName="OrgCode" ma:default="" ma:fieldId="{e8c79a1b-f3f4-4c12-ac14-7d5985912413}" ma:taxonomyMulti="true" ma:sspId="9c5df3ad-b4e5-45d1-88c9-23db5f1fe618" ma:termSetId="48a1a256-5b49-4fbc-9b02-c2eee539f5cb" ma:anchorId="00000000-0000-0000-0000-000000000000" ma:open="false" ma:isKeyword="false">
      <xsd:complexType>
        <xsd:sequence>
          <xsd:element ref="pc:Terms" minOccurs="0" maxOccurs="1"/>
        </xsd:sequence>
      </xsd:complexType>
    </xsd:element>
    <xsd:element name="h721969fa6014ebb910692b25e287367" ma:index="17" nillable="true" ma:taxonomy="true" ma:internalName="h721969fa6014ebb910692b25e287367" ma:taxonomyFieldName="OrgName" ma:displayName="OrgName" ma:default="" ma:fieldId="{1721969f-a601-4ebb-9106-92b25e287367}" ma:taxonomyMulti="true" ma:sspId="9c5df3ad-b4e5-45d1-88c9-23db5f1fe618" ma:termSetId="86ca3349-3ce4-41c6-b6f8-9903a35b844c" ma:anchorId="00000000-0000-0000-0000-000000000000" ma:open="false" ma:isKeyword="false">
      <xsd:complexType>
        <xsd:sequence>
          <xsd:element ref="pc:Terms" minOccurs="0" maxOccurs="1"/>
        </xsd:sequence>
      </xsd:complexType>
    </xsd:element>
    <xsd:element name="e074594c59be46bd8844f26ab24f3779" ma:index="19" nillable="true" ma:taxonomy="true" ma:internalName="e074594c59be46bd8844f26ab24f3779" ma:taxonomyFieldName="Region" ma:displayName="Region" ma:default="4;#Headquarters|d91633bb-3189-4a52-9662-27fc1cf00486" ma:fieldId="{e074594c-59be-46bd-8844-f26ab24f3779}" ma:taxonomyMulti="true" ma:sspId="9c5df3ad-b4e5-45d1-88c9-23db5f1fe618" ma:termSetId="69040af0-2018-4aa8-893e-76b6f41b0120" ma:anchorId="00000000-0000-0000-0000-000000000000" ma:open="false" ma:isKeyword="false">
      <xsd:complexType>
        <xsd:sequence>
          <xsd:element ref="pc:Terms" minOccurs="0" maxOccurs="1"/>
        </xsd:sequence>
      </xsd:complexType>
    </xsd:element>
    <xsd:element name="kd4b2e839f5043039d8e65728e30cdde" ma:index="21" nillable="true" ma:taxonomy="true" ma:internalName="kd4b2e839f5043039d8e65728e30cdde" ma:taxonomyFieldName="State" ma:displayName="State" ma:default="" ma:fieldId="{4d4b2e83-9f50-4303-9d8e-65728e30cdde}" ma:taxonomyMulti="true" ma:sspId="9c5df3ad-b4e5-45d1-88c9-23db5f1fe618" ma:termSetId="b2ef3a1c-9f76-41b0-8c3f-3fd1d547c403" ma:anchorId="00000000-0000-0000-0000-000000000000" ma:open="false" ma:isKeyword="false">
      <xsd:complexType>
        <xsd:sequence>
          <xsd:element ref="pc:Terms" minOccurs="0" maxOccurs="1"/>
        </xsd:sequence>
      </xsd:complex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2a17f1a9-b511-478f-80aa-952fa7d40381}" ma:internalName="TaxCatchAll" ma:showField="CatchAllData" ma:web="05efee11-a24c-4644-95ef-8e8f3a3bad8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a17f1a9-b511-478f-80aa-952fa7d40381}" ma:internalName="TaxCatchAllLabel" ma:readOnly="true" ma:showField="CatchAllDataLabel" ma:web="05efee11-a24c-4644-95ef-8e8f3a3bad8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297d25-5557-44c7-b997-1dfd4ea1784f"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B4D1AA-48EE-4C48-BD09-1DAB15026590}"/>
</file>

<file path=customXml/itemProps2.xml><?xml version="1.0" encoding="utf-8"?>
<ds:datastoreItem xmlns:ds="http://schemas.openxmlformats.org/officeDocument/2006/customXml" ds:itemID="{258A59FE-23D0-4590-8FFB-EA88CC96292D}"/>
</file>

<file path=docProps/app.xml><?xml version="1.0" encoding="utf-8"?>
<Properties xmlns="http://schemas.openxmlformats.org/officeDocument/2006/extended-properties" xmlns:vt="http://schemas.openxmlformats.org/officeDocument/2006/docPropsVTypes">
  <TotalTime>10286</TotalTime>
  <Words>3316</Words>
  <Application>Microsoft Office PowerPoint</Application>
  <PresentationFormat>Widescreen</PresentationFormat>
  <Paragraphs>171</Paragraphs>
  <Slides>31</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 Rounded MT Bold</vt:lpstr>
      <vt:lpstr>Calibri</vt:lpstr>
      <vt:lpstr>Century Expanded LT Std</vt:lpstr>
      <vt:lpstr>Univers LT Std 47 Cn Lt</vt:lpstr>
      <vt:lpstr>Office Theme</vt:lpstr>
      <vt:lpstr>Federal Resumes and USAJobs</vt:lpstr>
      <vt:lpstr>Understanding your USAJobs Profile</vt:lpstr>
      <vt:lpstr>5 Step Application Process Video</vt:lpstr>
      <vt:lpstr>Understanding Your USAJobs Profile</vt:lpstr>
      <vt:lpstr>Understanding Your USAJobs Profile</vt:lpstr>
      <vt:lpstr>Understanding Your USAJobs Profile</vt:lpstr>
      <vt:lpstr>Understanding Your USAJobs Profile</vt:lpstr>
      <vt:lpstr>Understanding Your USAJobs Profile</vt:lpstr>
      <vt:lpstr>Understanding Your USAJobs Profile</vt:lpstr>
      <vt:lpstr>Understanding Your USAJobs Profile</vt:lpstr>
      <vt:lpstr>Uploading vs. Building a Résumé in USAJobs</vt:lpstr>
      <vt:lpstr>Understanding Your USAJobs Documents</vt:lpstr>
      <vt:lpstr>Understanding Your USAJobs Documents</vt:lpstr>
      <vt:lpstr>Understanding Your USAJobs Documents</vt:lpstr>
      <vt:lpstr>Understanding Your USAJobs Documents</vt:lpstr>
      <vt:lpstr>Resume builder work experience</vt:lpstr>
      <vt:lpstr>Resume builder work experience details</vt:lpstr>
      <vt:lpstr>Resume builder education</vt:lpstr>
      <vt:lpstr>Understanding Your USAJobs Documents</vt:lpstr>
      <vt:lpstr>Resume builder additional information</vt:lpstr>
      <vt:lpstr>Understanding Your USAJobs Documents</vt:lpstr>
      <vt:lpstr>Federal Résumé Tips</vt:lpstr>
      <vt:lpstr>Traditional versus federal resume</vt:lpstr>
      <vt:lpstr>Tailoring Your Résumé </vt:lpstr>
      <vt:lpstr>Tailoring Your Résumé </vt:lpstr>
      <vt:lpstr>Tailoring Your Résumé </vt:lpstr>
      <vt:lpstr>Tailoring Your Résumé </vt:lpstr>
      <vt:lpstr>Tailoring Your Résumé </vt:lpstr>
      <vt:lpstr>Tailoring Your Résumé </vt:lpstr>
      <vt:lpstr>General Résumé Considerations</vt:lpstr>
      <vt:lpstr>Thank You!</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Mccracken, Rachel F</dc:creator>
  <cp:lastModifiedBy>Mccracken, Rachel F</cp:lastModifiedBy>
  <cp:revision>74</cp:revision>
  <dcterms:created xsi:type="dcterms:W3CDTF">2019-07-18T15:47:27Z</dcterms:created>
  <dcterms:modified xsi:type="dcterms:W3CDTF">2024-02-05T20:41:38Z</dcterms:modified>
</cp:coreProperties>
</file>